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259"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90B15-DB56-464F-B865-98881C76EB89}" type="datetimeFigureOut">
              <a:rPr lang="en-US" smtClean="0"/>
              <a:pPr/>
              <a:t>7/3/2019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4290B15-DB56-464F-B865-98881C76EB89}" type="datetimeFigureOut">
              <a:rPr lang="en-US" smtClean="0"/>
              <a:pPr/>
              <a:t>7/3/2019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4290B15-DB56-464F-B865-98881C76EB89}" type="datetimeFigureOut">
              <a:rPr lang="en-US" smtClean="0"/>
              <a:pPr/>
              <a:t>7/3/2019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4290B15-DB56-464F-B865-98881C76EB89}" type="datetimeFigureOut">
              <a:rPr lang="en-US" smtClean="0"/>
              <a:pPr/>
              <a:t>7/3/2019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290B15-DB56-464F-B865-98881C76EB89}" type="datetimeFigureOut">
              <a:rPr lang="en-US" smtClean="0"/>
              <a:pPr/>
              <a:t>7/3/2019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90B15-DB56-464F-B865-98881C76EB89}" type="datetimeFigureOut">
              <a:rPr lang="en-US" smtClean="0"/>
              <a:pPr/>
              <a:t>7/3/2019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90B15-DB56-464F-B865-98881C76EB89}" type="datetimeFigureOut">
              <a:rPr lang="en-US" smtClean="0"/>
              <a:pPr/>
              <a:t>7/3/2019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90B15-DB56-464F-B865-98881C76EB89}" type="datetimeFigureOut">
              <a:rPr lang="en-US" smtClean="0"/>
              <a:pPr/>
              <a:t>7/3/2019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20628-E0F2-401F-90A7-6C33B6EAEC17}"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www.firstchurchoftheinternet.org/studies/eatingpork.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s://en.wikipedia.org/wiki/Cooking_with_alcohol"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hyperlink" Target="http://www.asidcom.org/IMG/pdf/L26-_Dr-_Irfan_Sungkar.pdf" TargetMode="External"/><Relationship Id="rId3" Type="http://schemas.openxmlformats.org/officeDocument/2006/relationships/hyperlink" Target="mailto:saydamhmmd@yahoo.com" TargetMode="External"/><Relationship Id="rId7" Type="http://schemas.openxmlformats.org/officeDocument/2006/relationships/hyperlink" Target="http://www.asidcom.org/IMG/pdf/L1-_Darhim_Dali_Hashsim.pdf" TargetMode="External"/><Relationship Id="rId2" Type="http://schemas.openxmlformats.org/officeDocument/2006/relationships/hyperlink" Target="http://eur-lex.europa.eu/JOHtml.do?uri=OJ:L:2011:040:SOM:EN:HTML" TargetMode="External"/><Relationship Id="rId1" Type="http://schemas.openxmlformats.org/officeDocument/2006/relationships/slideLayout" Target="../slideLayouts/slideLayout2.xml"/><Relationship Id="rId6" Type="http://schemas.openxmlformats.org/officeDocument/2006/relationships/hyperlink" Target="http://www.asidcom.org/IMG/pdf/L20-_Hani_M-_Al-Mazeedi_Arabic_English_2.pdf" TargetMode="External"/><Relationship Id="rId5" Type="http://schemas.openxmlformats.org/officeDocument/2006/relationships/hyperlink" Target="http://azkahalal.files.wordpress.com/2012/06/gimdes-2012_dr-hani-al-mazeedi1.pdf" TargetMode="External"/><Relationship Id="rId10" Type="http://schemas.openxmlformats.org/officeDocument/2006/relationships/hyperlink" Target="https://en.wikipedia.org/wiki/Cooking_with_alcohol" TargetMode="External"/><Relationship Id="rId4" Type="http://schemas.openxmlformats.org/officeDocument/2006/relationships/hyperlink" Target="http://azkahalal.files.wordpress.com/2013/02/arabic_version_of_halal_culture_presentation_2013.pdf" TargetMode="External"/><Relationship Id="rId9" Type="http://schemas.openxmlformats.org/officeDocument/2006/relationships/hyperlink" Target="http://azkahalal.files.wordpress.com/2014/05/kisr-halal-2014-mariam-abdulatif.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al Sciences Academy - Transparency.png"/>
          <p:cNvPicPr>
            <a:picLocks noChangeAspect="1"/>
          </p:cNvPicPr>
          <p:nvPr/>
        </p:nvPicPr>
        <p:blipFill>
          <a:blip r:embed="rId2" cstate="print"/>
          <a:stretch>
            <a:fillRect/>
          </a:stretch>
        </p:blipFill>
        <p:spPr>
          <a:xfrm>
            <a:off x="500034" y="2224289"/>
            <a:ext cx="5108458" cy="1630683"/>
          </a:xfrm>
          <a:prstGeom prst="rect">
            <a:avLst/>
          </a:prstGeom>
        </p:spPr>
      </p:pic>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descr="HSA Tranparent.png"/>
          <p:cNvPicPr>
            <a:picLocks noChangeAspect="1"/>
          </p:cNvPicPr>
          <p:nvPr/>
        </p:nvPicPr>
        <p:blipFill>
          <a:blip r:embed="rId3"/>
          <a:stretch>
            <a:fillRect/>
          </a:stretch>
        </p:blipFill>
        <p:spPr>
          <a:xfrm>
            <a:off x="5715008" y="1928802"/>
            <a:ext cx="2520000" cy="2520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457200" y="457200"/>
            <a:ext cx="8305800" cy="1695450"/>
          </a:xfrm>
          <a:prstGeom prst="rect">
            <a:avLst/>
          </a:prstGeom>
          <a:noFill/>
          <a:ln w="9525">
            <a:noFill/>
            <a:miter lim="800000"/>
            <a:headEnd/>
            <a:tailEnd/>
          </a:ln>
        </p:spPr>
        <p:txBody>
          <a:bodyPr>
            <a:spAutoFit/>
          </a:bodyPr>
          <a:lstStyle/>
          <a:p>
            <a:pPr marL="457200" indent="-457200" algn="just">
              <a:lnSpc>
                <a:spcPct val="200000"/>
              </a:lnSpc>
              <a:buFont typeface="Courier New" pitchFamily="49" charset="0"/>
              <a:buChar char="o"/>
            </a:pPr>
            <a:r>
              <a:rPr lang="en-US" sz="2800" b="0">
                <a:latin typeface="Calibri" pitchFamily="34" charset="0"/>
              </a:rPr>
              <a:t>This belief is becoming universal and spreading globally.</a:t>
            </a:r>
          </a:p>
        </p:txBody>
      </p:sp>
      <p:sp>
        <p:nvSpPr>
          <p:cNvPr id="3" name="Rectangle 4"/>
          <p:cNvSpPr>
            <a:spLocks noChangeArrowheads="1"/>
          </p:cNvSpPr>
          <p:nvPr/>
        </p:nvSpPr>
        <p:spPr bwMode="auto">
          <a:xfrm>
            <a:off x="457200" y="2106613"/>
            <a:ext cx="8305800" cy="4294187"/>
          </a:xfrm>
          <a:prstGeom prst="rect">
            <a:avLst/>
          </a:prstGeom>
          <a:noFill/>
          <a:ln w="9525">
            <a:noFill/>
            <a:miter lim="800000"/>
            <a:headEnd/>
            <a:tailEnd/>
          </a:ln>
        </p:spPr>
        <p:txBody>
          <a:bodyPr>
            <a:spAutoFit/>
          </a:bodyPr>
          <a:lstStyle/>
          <a:p>
            <a:pPr marL="457200" indent="-457200" algn="just">
              <a:lnSpc>
                <a:spcPct val="200000"/>
              </a:lnSpc>
              <a:buFont typeface="Courier New" pitchFamily="49" charset="0"/>
              <a:buChar char="o"/>
            </a:pPr>
            <a:r>
              <a:rPr lang="en-US" sz="2800" b="0">
                <a:latin typeface="Calibri" pitchFamily="34" charset="0"/>
              </a:rPr>
              <a:t>Especially in this era, in which the origins of ingredients in products and methods of productions are diversified and from mix countries of different scriptural and non scriptural cultures i.e. from non-divine beliefs.</a:t>
            </a:r>
            <a:endParaRPr lang="ar-KW" sz="2800" b="0">
              <a:latin typeface="Calibri" pitchFamily="34" charset="0"/>
              <a:cs typeface="Simplified Arabic" pitchFamily="18" charset="-78"/>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1" name="Rectangle 3"/>
          <p:cNvSpPr>
            <a:spLocks noChangeArrowheads="1"/>
          </p:cNvSpPr>
          <p:nvPr/>
        </p:nvSpPr>
        <p:spPr bwMode="auto">
          <a:xfrm>
            <a:off x="757238" y="2524125"/>
            <a:ext cx="7620000" cy="754063"/>
          </a:xfrm>
          <a:prstGeom prst="rect">
            <a:avLst/>
          </a:prstGeom>
          <a:noFill/>
          <a:ln w="9525">
            <a:noFill/>
            <a:miter lim="800000"/>
            <a:headEnd/>
            <a:tailEnd/>
          </a:ln>
        </p:spPr>
        <p:txBody>
          <a:bodyPr>
            <a:spAutoFit/>
          </a:bodyPr>
          <a:lstStyle/>
          <a:p>
            <a:pPr algn="just">
              <a:lnSpc>
                <a:spcPts val="3500"/>
              </a:lnSpc>
            </a:pPr>
            <a:r>
              <a:rPr lang="en-US" sz="9600" b="0">
                <a:solidFill>
                  <a:schemeClr val="bg1"/>
                </a:solidFill>
                <a:latin typeface="Calibri" pitchFamily="34" charset="0"/>
                <a:ea typeface="MS PGothic" pitchFamily="34" charset="-128"/>
                <a:cs typeface="Calibri" pitchFamily="34" charset="0"/>
              </a:rPr>
              <a:t>Content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304800"/>
            <a:ext cx="9144000" cy="877888"/>
          </a:xfrm>
          <a:prstGeom prst="rect">
            <a:avLst/>
          </a:prstGeom>
          <a:noFill/>
          <a:ln w="9525">
            <a:noFill/>
            <a:miter lim="800000"/>
            <a:headEnd/>
            <a:tailEnd/>
          </a:ln>
        </p:spPr>
        <p:txBody>
          <a:bodyPr>
            <a:spAutoFit/>
          </a:bodyPr>
          <a:lstStyle/>
          <a:p>
            <a:pPr marL="342900" indent="-342900" algn="just">
              <a:spcBef>
                <a:spcPts val="600"/>
              </a:spcBef>
              <a:buFont typeface="Courier New" pitchFamily="49" charset="0"/>
              <a:buChar char="o"/>
            </a:pPr>
            <a:r>
              <a:rPr lang="en-US" sz="2300" b="0">
                <a:latin typeface="Calibri" pitchFamily="34" charset="0"/>
              </a:rPr>
              <a:t>Scope</a:t>
            </a:r>
          </a:p>
          <a:p>
            <a:pPr marL="342900" indent="-342900" algn="just">
              <a:spcBef>
                <a:spcPts val="600"/>
              </a:spcBef>
              <a:buFont typeface="Courier New" pitchFamily="49" charset="0"/>
              <a:buChar char="o"/>
            </a:pPr>
            <a:r>
              <a:rPr lang="en-US" sz="2300" b="0">
                <a:latin typeface="Calibri" pitchFamily="34" charset="0"/>
              </a:rPr>
              <a:t>Why is this subject?</a:t>
            </a:r>
          </a:p>
        </p:txBody>
      </p:sp>
      <p:sp>
        <p:nvSpPr>
          <p:cNvPr id="3" name="Rectangle 2"/>
          <p:cNvSpPr>
            <a:spLocks noChangeArrowheads="1"/>
          </p:cNvSpPr>
          <p:nvPr/>
        </p:nvSpPr>
        <p:spPr bwMode="auto">
          <a:xfrm>
            <a:off x="0" y="1243013"/>
            <a:ext cx="8839200" cy="5492750"/>
          </a:xfrm>
          <a:prstGeom prst="rect">
            <a:avLst/>
          </a:prstGeom>
          <a:noFill/>
          <a:ln w="9525">
            <a:noFill/>
            <a:miter lim="800000"/>
            <a:headEnd/>
            <a:tailEnd/>
          </a:ln>
        </p:spPr>
        <p:txBody>
          <a:bodyPr>
            <a:spAutoFit/>
          </a:bodyPr>
          <a:lstStyle/>
          <a:p>
            <a:pPr marL="342900" indent="-342900" algn="just">
              <a:spcBef>
                <a:spcPts val="600"/>
              </a:spcBef>
              <a:buFont typeface="Courier New" pitchFamily="49" charset="0"/>
              <a:buChar char="o"/>
            </a:pPr>
            <a:r>
              <a:rPr lang="en-US" sz="2300" b="0">
                <a:latin typeface="Calibri" pitchFamily="34" charset="0"/>
              </a:rPr>
              <a:t>Introduction</a:t>
            </a:r>
          </a:p>
          <a:p>
            <a:pPr marL="342900" indent="-342900" algn="just">
              <a:spcBef>
                <a:spcPts val="600"/>
              </a:spcBef>
              <a:buFont typeface="Courier New" pitchFamily="49" charset="0"/>
              <a:buChar char="o"/>
            </a:pPr>
            <a:r>
              <a:rPr lang="en-US" sz="2300" b="0">
                <a:latin typeface="Calibri" pitchFamily="34" charset="0"/>
              </a:rPr>
              <a:t>Requirements of Scriptures in food</a:t>
            </a:r>
          </a:p>
          <a:p>
            <a:pPr marL="342900" indent="-342900" algn="just">
              <a:spcBef>
                <a:spcPts val="600"/>
              </a:spcBef>
              <a:buFont typeface="Courier New" pitchFamily="49" charset="0"/>
              <a:buChar char="o"/>
            </a:pPr>
            <a:r>
              <a:rPr lang="en-US" sz="2300" b="0">
                <a:latin typeface="Calibri" pitchFamily="34" charset="0"/>
              </a:rPr>
              <a:t>Terminologies related to Halal</a:t>
            </a:r>
          </a:p>
          <a:p>
            <a:pPr marL="342900" indent="-342900" algn="just">
              <a:spcBef>
                <a:spcPts val="600"/>
              </a:spcBef>
              <a:buFont typeface="Courier New" pitchFamily="49" charset="0"/>
              <a:buChar char="o"/>
            </a:pPr>
            <a:r>
              <a:rPr lang="en-US" sz="2300" b="0">
                <a:latin typeface="Calibri" pitchFamily="34" charset="0"/>
              </a:rPr>
              <a:t>What products and services we should be concern with?</a:t>
            </a:r>
            <a:endParaRPr lang="ar-KW" sz="2300" b="0">
              <a:latin typeface="Calibri" pitchFamily="34" charset="0"/>
              <a:cs typeface="Simplified Arabic" pitchFamily="18" charset="-78"/>
            </a:endParaRPr>
          </a:p>
          <a:p>
            <a:pPr marL="342900" indent="-342900" algn="just">
              <a:spcBef>
                <a:spcPts val="600"/>
              </a:spcBef>
              <a:buFont typeface="Courier New" pitchFamily="49" charset="0"/>
              <a:buChar char="o"/>
            </a:pPr>
            <a:r>
              <a:rPr lang="en-US" sz="2300" b="0">
                <a:latin typeface="Calibri" pitchFamily="34" charset="0"/>
              </a:rPr>
              <a:t>Comparisons between present and past with regard to safety in religious food</a:t>
            </a:r>
          </a:p>
          <a:p>
            <a:pPr marL="342900" indent="-342900" algn="just">
              <a:spcBef>
                <a:spcPts val="600"/>
              </a:spcBef>
              <a:buFont typeface="Courier New" pitchFamily="49" charset="0"/>
              <a:buChar char="o"/>
            </a:pPr>
            <a:r>
              <a:rPr lang="en-US" sz="2400" b="0">
                <a:latin typeface="Calibri" pitchFamily="34" charset="0"/>
              </a:rPr>
              <a:t>Suspected adverse health effects in non religious ingredients or processes</a:t>
            </a:r>
            <a:endParaRPr lang="ar-KW" sz="2400" b="0">
              <a:latin typeface="Calibri" pitchFamily="34" charset="0"/>
            </a:endParaRPr>
          </a:p>
          <a:p>
            <a:pPr marL="342900" indent="-342900" algn="just">
              <a:spcBef>
                <a:spcPts val="600"/>
              </a:spcBef>
              <a:buFont typeface="Courier New" pitchFamily="49" charset="0"/>
              <a:buChar char="o"/>
            </a:pPr>
            <a:r>
              <a:rPr lang="en-US" sz="2300" b="0">
                <a:latin typeface="Calibri" pitchFamily="34" charset="0"/>
              </a:rPr>
              <a:t>Critical components of religious nature in food and non-food products</a:t>
            </a:r>
          </a:p>
          <a:p>
            <a:pPr marL="342900" indent="-342900" algn="just">
              <a:spcBef>
                <a:spcPts val="600"/>
              </a:spcBef>
              <a:buFont typeface="Courier New" pitchFamily="49" charset="0"/>
              <a:buChar char="o"/>
            </a:pPr>
            <a:r>
              <a:rPr lang="en-US" sz="2300" b="0">
                <a:latin typeface="Calibri" pitchFamily="34" charset="0"/>
              </a:rPr>
              <a:t>Challenges facing halal</a:t>
            </a:r>
          </a:p>
          <a:p>
            <a:pPr marL="342900" indent="-342900" algn="just">
              <a:spcBef>
                <a:spcPts val="600"/>
              </a:spcBef>
              <a:buFont typeface="Courier New" pitchFamily="49" charset="0"/>
              <a:buChar char="o"/>
            </a:pPr>
            <a:r>
              <a:rPr lang="en-GB" sz="2300" b="0">
                <a:latin typeface="Calibri" pitchFamily="34" charset="0"/>
              </a:rPr>
              <a:t>The Halal concept</a:t>
            </a:r>
          </a:p>
          <a:p>
            <a:pPr marL="342900" indent="-342900" algn="just">
              <a:spcBef>
                <a:spcPts val="600"/>
              </a:spcBef>
              <a:buFont typeface="Courier New" pitchFamily="49" charset="0"/>
              <a:buChar char="o"/>
            </a:pPr>
            <a:r>
              <a:rPr lang="en-GB" sz="2300" b="0">
                <a:latin typeface="Calibri" pitchFamily="34" charset="0"/>
              </a:rPr>
              <a:t>Recommendations</a:t>
            </a:r>
          </a:p>
          <a:p>
            <a:pPr marL="342900" indent="-342900" algn="just">
              <a:spcBef>
                <a:spcPts val="600"/>
              </a:spcBef>
              <a:buFont typeface="Courier New" pitchFamily="49" charset="0"/>
              <a:buChar char="o"/>
            </a:pPr>
            <a:r>
              <a:rPr lang="en-US" sz="2300" b="0">
                <a:latin typeface="Calibri" pitchFamily="34" charset="0"/>
                <a:ea typeface="MS PGothic" pitchFamily="34" charset="-128"/>
                <a:cs typeface="Calibri" pitchFamily="34" charset="0"/>
              </a:rPr>
              <a:t>References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3"/>
          <p:cNvSpPr>
            <a:spLocks noChangeArrowheads="1"/>
          </p:cNvSpPr>
          <p:nvPr/>
        </p:nvSpPr>
        <p:spPr bwMode="auto">
          <a:xfrm>
            <a:off x="757238" y="2524125"/>
            <a:ext cx="7620000"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ts val="3500"/>
              </a:lnSpc>
              <a:defRPr/>
            </a:pPr>
            <a:r>
              <a:rPr lang="en-US" sz="9600" b="0" dirty="0">
                <a:solidFill>
                  <a:schemeClr val="bg1"/>
                </a:solidFill>
                <a:effectLst>
                  <a:outerShdw blurRad="38100" dist="38100" dir="2700000" algn="tl">
                    <a:srgbClr val="000000">
                      <a:alpha val="43137"/>
                    </a:srgbClr>
                  </a:outerShdw>
                </a:effectLst>
                <a:latin typeface="Calibri" pitchFamily="34" charset="0"/>
                <a:cs typeface="Calibri" pitchFamily="34" charset="0"/>
              </a:rPr>
              <a:t>Introduction</a:t>
            </a:r>
            <a:endParaRPr lang="en-US" sz="9600" b="0"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381000" y="76200"/>
            <a:ext cx="8305800" cy="1830388"/>
          </a:xfrm>
          <a:prstGeom prst="rect">
            <a:avLst/>
          </a:prstGeom>
          <a:solidFill>
            <a:srgbClr val="002060"/>
          </a:solidFill>
          <a:ln w="9525">
            <a:noFill/>
            <a:miter lim="800000"/>
            <a:headEnd/>
            <a:tailEnd/>
          </a:ln>
        </p:spPr>
        <p:txBody>
          <a:bodyPr>
            <a:spAutoFit/>
          </a:bodyPr>
          <a:lstStyle/>
          <a:p>
            <a:pPr marL="457200" indent="-457200" algn="justLow" eaLnBrk="0" hangingPunct="0">
              <a:lnSpc>
                <a:spcPct val="150000"/>
              </a:lnSpc>
              <a:buFont typeface="Courier New" pitchFamily="49" charset="0"/>
              <a:buChar char="o"/>
            </a:pPr>
            <a:r>
              <a:rPr lang="en-US" altLang="zh-CN" sz="2600" b="0">
                <a:solidFill>
                  <a:schemeClr val="bg1"/>
                </a:solidFill>
                <a:latin typeface="Calibri" pitchFamily="34" charset="0"/>
                <a:ea typeface="SimSun" pitchFamily="2" charset="-122"/>
                <a:cs typeface="Calibri" pitchFamily="34" charset="0"/>
              </a:rPr>
              <a:t>Food safety </a:t>
            </a:r>
            <a:r>
              <a:rPr lang="en-US" sz="2600" b="0">
                <a:solidFill>
                  <a:schemeClr val="bg1"/>
                </a:solidFill>
                <a:latin typeface="Calibri" pitchFamily="34" charset="0"/>
                <a:ea typeface="SimSun" pitchFamily="2" charset="-122"/>
                <a:cs typeface="Calibri" pitchFamily="34" charset="0"/>
              </a:rPr>
              <a:t>may be monitored and controlled by applying different food safety standards and guidelines generally extracted from scriptures and Sunnah, such as: </a:t>
            </a:r>
          </a:p>
        </p:txBody>
      </p:sp>
      <p:sp>
        <p:nvSpPr>
          <p:cNvPr id="5" name="Rectangle 4"/>
          <p:cNvSpPr>
            <a:spLocks noChangeArrowheads="1"/>
          </p:cNvSpPr>
          <p:nvPr/>
        </p:nvSpPr>
        <p:spPr bwMode="auto">
          <a:xfrm>
            <a:off x="381000" y="2105025"/>
            <a:ext cx="8305800" cy="4524375"/>
          </a:xfrm>
          <a:prstGeom prst="rect">
            <a:avLst/>
          </a:prstGeom>
          <a:solidFill>
            <a:srgbClr val="92D050"/>
          </a:solidFill>
          <a:ln w="9525">
            <a:noFill/>
            <a:miter lim="800000"/>
            <a:headEnd/>
            <a:tailEnd/>
          </a:ln>
        </p:spPr>
        <p:txBody>
          <a:bodyPr>
            <a:spAutoFit/>
          </a:bodyPr>
          <a:lstStyle/>
          <a:p>
            <a:pPr marL="457200" indent="-457200" algn="justLow" eaLnBrk="0" hangingPunct="0">
              <a:lnSpc>
                <a:spcPct val="150000"/>
              </a:lnSpc>
              <a:buFont typeface="Arial" charset="0"/>
              <a:buChar char="•"/>
            </a:pPr>
            <a:r>
              <a:rPr lang="en-US" sz="2400" b="0">
                <a:solidFill>
                  <a:schemeClr val="bg1"/>
                </a:solidFill>
                <a:latin typeface="Calibri" pitchFamily="34" charset="0"/>
                <a:ea typeface="SimSun" pitchFamily="2" charset="-122"/>
                <a:cs typeface="Calibri" pitchFamily="34" charset="0"/>
              </a:rPr>
              <a:t>Good Manufacturing Practices (GMP)</a:t>
            </a:r>
          </a:p>
          <a:p>
            <a:pPr marL="457200" indent="-457200" algn="justLow" eaLnBrk="0" hangingPunct="0">
              <a:lnSpc>
                <a:spcPct val="150000"/>
              </a:lnSpc>
              <a:buFont typeface="Arial" charset="0"/>
              <a:buChar char="•"/>
            </a:pPr>
            <a:r>
              <a:rPr lang="en-US" sz="2400" b="0">
                <a:solidFill>
                  <a:schemeClr val="bg1"/>
                </a:solidFill>
                <a:latin typeface="Calibri" pitchFamily="34" charset="0"/>
                <a:ea typeface="SimSun" pitchFamily="2" charset="-122"/>
                <a:cs typeface="Calibri" pitchFamily="34" charset="0"/>
              </a:rPr>
              <a:t>Hazard Analysis &amp; Critical Control Points (HACCP: ISO 22000)</a:t>
            </a:r>
          </a:p>
          <a:p>
            <a:pPr marL="457200" indent="-457200" algn="justLow" eaLnBrk="0" hangingPunct="0">
              <a:lnSpc>
                <a:spcPct val="150000"/>
              </a:lnSpc>
              <a:buFont typeface="Arial" charset="0"/>
              <a:buChar char="•"/>
            </a:pPr>
            <a:r>
              <a:rPr lang="en-US" sz="2400" b="0">
                <a:solidFill>
                  <a:schemeClr val="bg1"/>
                </a:solidFill>
                <a:latin typeface="Calibri" pitchFamily="34" charset="0"/>
                <a:ea typeface="SimSun" pitchFamily="2" charset="-122"/>
                <a:cs typeface="Calibri" pitchFamily="34" charset="0"/>
              </a:rPr>
              <a:t>FSSC 22000 Food Safety System Certification </a:t>
            </a:r>
          </a:p>
          <a:p>
            <a:pPr marL="457200" indent="-457200" algn="justLow" eaLnBrk="0" hangingPunct="0">
              <a:lnSpc>
                <a:spcPct val="150000"/>
              </a:lnSpc>
              <a:buFont typeface="Arial" charset="0"/>
              <a:buChar char="•"/>
            </a:pPr>
            <a:r>
              <a:rPr lang="en-US" sz="2400" b="0">
                <a:solidFill>
                  <a:schemeClr val="bg1"/>
                </a:solidFill>
                <a:latin typeface="Calibri" pitchFamily="34" charset="0"/>
                <a:ea typeface="SimSun" pitchFamily="2" charset="-122"/>
                <a:cs typeface="Calibri" pitchFamily="34" charset="0"/>
              </a:rPr>
              <a:t>British Retail Consortium (BRC)</a:t>
            </a:r>
          </a:p>
          <a:p>
            <a:pPr marL="457200" indent="-457200" algn="justLow" eaLnBrk="0" hangingPunct="0">
              <a:lnSpc>
                <a:spcPct val="150000"/>
              </a:lnSpc>
              <a:buFont typeface="Arial" charset="0"/>
              <a:buChar char="•"/>
            </a:pPr>
            <a:r>
              <a:rPr lang="en-US" sz="2400" b="0">
                <a:solidFill>
                  <a:schemeClr val="bg1"/>
                </a:solidFill>
                <a:latin typeface="Calibri" pitchFamily="34" charset="0"/>
                <a:ea typeface="SimSun" pitchFamily="2" charset="-122"/>
                <a:cs typeface="Calibri" pitchFamily="34" charset="0"/>
              </a:rPr>
              <a:t>Global Food Safety Initiative (GFSI)</a:t>
            </a:r>
          </a:p>
          <a:p>
            <a:pPr marL="457200" indent="-457200" algn="justLow" eaLnBrk="0" hangingPunct="0">
              <a:lnSpc>
                <a:spcPct val="150000"/>
              </a:lnSpc>
              <a:buFont typeface="Arial" charset="0"/>
              <a:buChar char="•"/>
            </a:pPr>
            <a:r>
              <a:rPr lang="en-US" sz="2400" b="0">
                <a:solidFill>
                  <a:schemeClr val="bg1"/>
                </a:solidFill>
                <a:latin typeface="Calibri" pitchFamily="34" charset="0"/>
                <a:ea typeface="SimSun" pitchFamily="2" charset="-122"/>
                <a:cs typeface="Calibri" pitchFamily="34" charset="0"/>
              </a:rPr>
              <a:t>International Standards (ISO)</a:t>
            </a:r>
          </a:p>
          <a:p>
            <a:pPr marL="457200" indent="-457200" algn="justLow" eaLnBrk="0" hangingPunct="0">
              <a:lnSpc>
                <a:spcPct val="150000"/>
              </a:lnSpc>
              <a:buFont typeface="Arial" charset="0"/>
              <a:buChar char="•"/>
            </a:pPr>
            <a:r>
              <a:rPr lang="en-US" sz="2400" b="0">
                <a:solidFill>
                  <a:schemeClr val="bg1"/>
                </a:solidFill>
                <a:latin typeface="Calibri" pitchFamily="34" charset="0"/>
                <a:ea typeface="SimSun" pitchFamily="2" charset="-122"/>
                <a:cs typeface="Calibri" pitchFamily="34" charset="0"/>
              </a:rPr>
              <a:t>Codex Alimentarius International guidelines on food safety, &amp;</a:t>
            </a:r>
          </a:p>
          <a:p>
            <a:pPr marL="457200" indent="-457200" algn="justLow" eaLnBrk="0" hangingPunct="0">
              <a:lnSpc>
                <a:spcPct val="150000"/>
              </a:lnSpc>
              <a:buFont typeface="Arial" charset="0"/>
              <a:buChar char="•"/>
            </a:pPr>
            <a:r>
              <a:rPr lang="en-US" sz="2400" b="0">
                <a:solidFill>
                  <a:schemeClr val="bg1"/>
                </a:solidFill>
                <a:latin typeface="Calibri" pitchFamily="34" charset="0"/>
                <a:ea typeface="SimSun" pitchFamily="2" charset="-122"/>
                <a:cs typeface="Calibri" pitchFamily="34" charset="0"/>
              </a:rPr>
              <a:t>by using organic ingredients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7" name="Rectangle 3"/>
          <p:cNvSpPr>
            <a:spLocks noChangeArrowheads="1"/>
          </p:cNvSpPr>
          <p:nvPr/>
        </p:nvSpPr>
        <p:spPr bwMode="auto">
          <a:xfrm>
            <a:off x="757238" y="2524125"/>
            <a:ext cx="7620000" cy="565150"/>
          </a:xfrm>
          <a:prstGeom prst="rect">
            <a:avLst/>
          </a:prstGeom>
          <a:noFill/>
          <a:ln w="9525">
            <a:noFill/>
            <a:miter lim="800000"/>
            <a:headEnd/>
            <a:tailEnd/>
          </a:ln>
        </p:spPr>
        <p:txBody>
          <a:bodyPr>
            <a:spAutoFit/>
          </a:bodyPr>
          <a:lstStyle/>
          <a:p>
            <a:pPr algn="just">
              <a:lnSpc>
                <a:spcPts val="3500"/>
              </a:lnSpc>
            </a:pPr>
            <a:r>
              <a:rPr lang="en-US" sz="4000" b="0">
                <a:solidFill>
                  <a:schemeClr val="bg1"/>
                </a:solidFill>
                <a:latin typeface="Calibri" pitchFamily="34" charset="0"/>
              </a:rPr>
              <a:t>Requirements of Scriptures in food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304800" y="381000"/>
            <a:ext cx="7358063" cy="1317625"/>
          </a:xfrm>
          <a:prstGeom prst="rect">
            <a:avLst/>
          </a:prstGeom>
          <a:solidFill>
            <a:srgbClr val="002060"/>
          </a:solidFill>
          <a:ln w="9525">
            <a:noFill/>
            <a:miter lim="800000"/>
            <a:headEnd/>
            <a:tailEnd/>
          </a:ln>
        </p:spPr>
        <p:txBody>
          <a:bodyPr>
            <a:spAutoFit/>
          </a:bodyPr>
          <a:lstStyle/>
          <a:p>
            <a:pPr marL="457200" indent="-457200" algn="just">
              <a:lnSpc>
                <a:spcPct val="150000"/>
              </a:lnSpc>
              <a:buFont typeface="Courier New" pitchFamily="49" charset="0"/>
              <a:buChar char="o"/>
            </a:pPr>
            <a:r>
              <a:rPr lang="en-US" sz="2800" b="0">
                <a:solidFill>
                  <a:schemeClr val="bg1"/>
                </a:solidFill>
                <a:latin typeface="Calibri" pitchFamily="34" charset="0"/>
              </a:rPr>
              <a:t>Scriptures requirements on food are well expressed by prominent divine </a:t>
            </a:r>
            <a:r>
              <a:rPr lang="en-US" sz="2800" b="0" u="sng">
                <a:solidFill>
                  <a:schemeClr val="bg1"/>
                </a:solidFill>
                <a:latin typeface="Calibri" pitchFamily="34" charset="0"/>
              </a:rPr>
              <a:t>religions</a:t>
            </a:r>
            <a:r>
              <a:rPr lang="en-US" sz="2800" b="0">
                <a:solidFill>
                  <a:schemeClr val="bg1"/>
                </a:solidFill>
                <a:latin typeface="Calibri" pitchFamily="34" charset="0"/>
              </a:rPr>
              <a:t>:</a:t>
            </a:r>
          </a:p>
        </p:txBody>
      </p:sp>
      <p:pic>
        <p:nvPicPr>
          <p:cNvPr id="17411" name="Picture 5"/>
          <p:cNvPicPr>
            <a:picLocks noChangeAspect="1" noChangeArrowheads="1"/>
          </p:cNvPicPr>
          <p:nvPr/>
        </p:nvPicPr>
        <p:blipFill>
          <a:blip r:embed="rId2"/>
          <a:srcRect/>
          <a:stretch>
            <a:fillRect/>
          </a:stretch>
        </p:blipFill>
        <p:spPr bwMode="auto">
          <a:xfrm>
            <a:off x="7820025" y="228600"/>
            <a:ext cx="1095375" cy="1314450"/>
          </a:xfrm>
          <a:prstGeom prst="rect">
            <a:avLst/>
          </a:prstGeom>
          <a:noFill/>
          <a:ln w="9525">
            <a:noFill/>
            <a:miter lim="800000"/>
            <a:headEnd/>
            <a:tailEnd/>
          </a:ln>
        </p:spPr>
      </p:pic>
      <p:sp>
        <p:nvSpPr>
          <p:cNvPr id="17412" name="Rectangle 11"/>
          <p:cNvSpPr>
            <a:spLocks noChangeArrowheads="1"/>
          </p:cNvSpPr>
          <p:nvPr/>
        </p:nvSpPr>
        <p:spPr bwMode="auto">
          <a:xfrm>
            <a:off x="7810500" y="1600200"/>
            <a:ext cx="1181100" cy="338138"/>
          </a:xfrm>
          <a:prstGeom prst="rect">
            <a:avLst/>
          </a:prstGeom>
          <a:solidFill>
            <a:srgbClr val="FF0000"/>
          </a:solidFill>
          <a:ln w="28575">
            <a:solidFill>
              <a:schemeClr val="tx1"/>
            </a:solidFill>
            <a:miter lim="800000"/>
            <a:headEnd/>
            <a:tailEnd/>
          </a:ln>
        </p:spPr>
        <p:txBody>
          <a:bodyPr>
            <a:spAutoFit/>
          </a:bodyPr>
          <a:lstStyle/>
          <a:p>
            <a:pPr algn="ctr"/>
            <a:r>
              <a:rPr lang="en-US" sz="1600">
                <a:solidFill>
                  <a:schemeClr val="bg1"/>
                </a:solidFill>
                <a:latin typeface="Calibri" pitchFamily="34" charset="0"/>
              </a:rPr>
              <a:t>Islam</a:t>
            </a:r>
          </a:p>
        </p:txBody>
      </p:sp>
      <p:sp>
        <p:nvSpPr>
          <p:cNvPr id="17413" name="Rectangle 11"/>
          <p:cNvSpPr>
            <a:spLocks noChangeArrowheads="1"/>
          </p:cNvSpPr>
          <p:nvPr/>
        </p:nvSpPr>
        <p:spPr bwMode="auto">
          <a:xfrm>
            <a:off x="7810500" y="2449513"/>
            <a:ext cx="1181100" cy="369887"/>
          </a:xfrm>
          <a:prstGeom prst="rect">
            <a:avLst/>
          </a:prstGeom>
          <a:solidFill>
            <a:srgbClr val="FF0000"/>
          </a:solidFill>
          <a:ln w="28575">
            <a:solidFill>
              <a:schemeClr val="tx1"/>
            </a:solidFill>
            <a:miter lim="800000"/>
            <a:headEnd/>
            <a:tailEnd/>
          </a:ln>
        </p:spPr>
        <p:txBody>
          <a:bodyPr>
            <a:spAutoFit/>
          </a:bodyPr>
          <a:lstStyle/>
          <a:p>
            <a:pPr algn="ctr"/>
            <a:r>
              <a:rPr lang="en-US">
                <a:solidFill>
                  <a:schemeClr val="bg1"/>
                </a:solidFill>
                <a:latin typeface="Calibri" pitchFamily="34" charset="0"/>
              </a:rPr>
              <a:t>Judaism</a:t>
            </a:r>
          </a:p>
        </p:txBody>
      </p:sp>
      <p:sp>
        <p:nvSpPr>
          <p:cNvPr id="17414" name="Rectangle 11"/>
          <p:cNvSpPr>
            <a:spLocks noChangeArrowheads="1"/>
          </p:cNvSpPr>
          <p:nvPr/>
        </p:nvSpPr>
        <p:spPr bwMode="auto">
          <a:xfrm>
            <a:off x="7810500" y="2054225"/>
            <a:ext cx="1181100" cy="307975"/>
          </a:xfrm>
          <a:prstGeom prst="rect">
            <a:avLst/>
          </a:prstGeom>
          <a:solidFill>
            <a:srgbClr val="FF0000"/>
          </a:solidFill>
          <a:ln w="28575">
            <a:solidFill>
              <a:schemeClr val="tx1"/>
            </a:solidFill>
            <a:miter lim="800000"/>
            <a:headEnd/>
            <a:tailEnd/>
          </a:ln>
        </p:spPr>
        <p:txBody>
          <a:bodyPr>
            <a:spAutoFit/>
          </a:bodyPr>
          <a:lstStyle/>
          <a:p>
            <a:pPr algn="ctr"/>
            <a:r>
              <a:rPr lang="en-US" sz="1400">
                <a:solidFill>
                  <a:schemeClr val="bg1"/>
                </a:solidFill>
                <a:latin typeface="Calibri" pitchFamily="34" charset="0"/>
              </a:rPr>
              <a:t>Christianity</a:t>
            </a:r>
          </a:p>
        </p:txBody>
      </p:sp>
      <p:pic>
        <p:nvPicPr>
          <p:cNvPr id="17415" name="Picture 3"/>
          <p:cNvPicPr>
            <a:picLocks noChangeAspect="1" noChangeArrowheads="1"/>
          </p:cNvPicPr>
          <p:nvPr/>
        </p:nvPicPr>
        <p:blipFill>
          <a:blip r:embed="rId3"/>
          <a:srcRect/>
          <a:stretch>
            <a:fillRect/>
          </a:stretch>
        </p:blipFill>
        <p:spPr bwMode="auto">
          <a:xfrm>
            <a:off x="5778500" y="2135188"/>
            <a:ext cx="996950" cy="684212"/>
          </a:xfrm>
          <a:prstGeom prst="rect">
            <a:avLst/>
          </a:prstGeom>
          <a:noFill/>
          <a:ln w="9525">
            <a:noFill/>
            <a:miter lim="800000"/>
            <a:headEnd/>
            <a:tailEnd/>
          </a:ln>
        </p:spPr>
      </p:pic>
      <p:grpSp>
        <p:nvGrpSpPr>
          <p:cNvPr id="2" name="Group 8"/>
          <p:cNvGrpSpPr>
            <a:grpSpLocks/>
          </p:cNvGrpSpPr>
          <p:nvPr/>
        </p:nvGrpSpPr>
        <p:grpSpPr bwMode="auto">
          <a:xfrm rot="537050">
            <a:off x="5867400" y="1585913"/>
            <a:ext cx="1890713" cy="863600"/>
            <a:chOff x="5867400" y="1769269"/>
            <a:chExt cx="1890713" cy="865187"/>
          </a:xfrm>
        </p:grpSpPr>
        <p:cxnSp>
          <p:nvCxnSpPr>
            <p:cNvPr id="17418" name="Curved Connector 2"/>
            <p:cNvCxnSpPr>
              <a:cxnSpLocks noChangeShapeType="1"/>
            </p:cNvCxnSpPr>
            <p:nvPr/>
          </p:nvCxnSpPr>
          <p:spPr bwMode="auto">
            <a:xfrm flipV="1">
              <a:off x="5867400" y="1769269"/>
              <a:ext cx="1890713" cy="169069"/>
            </a:xfrm>
            <a:prstGeom prst="curvedConnector3">
              <a:avLst>
                <a:gd name="adj1" fmla="val 50000"/>
              </a:avLst>
            </a:prstGeom>
            <a:noFill/>
            <a:ln w="9525" algn="ctr">
              <a:solidFill>
                <a:srgbClr val="FF3300"/>
              </a:solidFill>
              <a:round/>
              <a:headEnd/>
              <a:tailEnd type="arrow" w="med" len="med"/>
            </a:ln>
          </p:spPr>
        </p:cxnSp>
        <p:cxnSp>
          <p:nvCxnSpPr>
            <p:cNvPr id="17419" name="Curved Connector 13"/>
            <p:cNvCxnSpPr>
              <a:cxnSpLocks noChangeShapeType="1"/>
            </p:cNvCxnSpPr>
            <p:nvPr/>
          </p:nvCxnSpPr>
          <p:spPr bwMode="auto">
            <a:xfrm>
              <a:off x="5867400" y="1938338"/>
              <a:ext cx="1795463" cy="269875"/>
            </a:xfrm>
            <a:prstGeom prst="curvedConnector3">
              <a:avLst>
                <a:gd name="adj1" fmla="val 50000"/>
              </a:avLst>
            </a:prstGeom>
            <a:noFill/>
            <a:ln w="9525" algn="ctr">
              <a:solidFill>
                <a:srgbClr val="FF3300"/>
              </a:solidFill>
              <a:round/>
              <a:headEnd/>
              <a:tailEnd type="arrow" w="med" len="med"/>
            </a:ln>
          </p:spPr>
        </p:cxnSp>
        <p:cxnSp>
          <p:nvCxnSpPr>
            <p:cNvPr id="17420" name="Curved Connector 16"/>
            <p:cNvCxnSpPr>
              <a:cxnSpLocks noChangeShapeType="1"/>
            </p:cNvCxnSpPr>
            <p:nvPr/>
          </p:nvCxnSpPr>
          <p:spPr bwMode="auto">
            <a:xfrm>
              <a:off x="5867400" y="1938338"/>
              <a:ext cx="1795463" cy="696118"/>
            </a:xfrm>
            <a:prstGeom prst="curvedConnector3">
              <a:avLst>
                <a:gd name="adj1" fmla="val 50000"/>
              </a:avLst>
            </a:prstGeom>
            <a:noFill/>
            <a:ln w="9525" algn="ctr">
              <a:solidFill>
                <a:srgbClr val="FF3300"/>
              </a:solidFill>
              <a:round/>
              <a:headEnd/>
              <a:tailEnd type="arrow" w="med" len="med"/>
            </a:ln>
          </p:spPr>
        </p:cxnSp>
      </p:grpSp>
      <p:sp>
        <p:nvSpPr>
          <p:cNvPr id="17" name="Rectangle 16"/>
          <p:cNvSpPr>
            <a:spLocks noChangeArrowheads="1"/>
          </p:cNvSpPr>
          <p:nvPr/>
        </p:nvSpPr>
        <p:spPr bwMode="auto">
          <a:xfrm>
            <a:off x="76200" y="2133600"/>
            <a:ext cx="9067800" cy="4606925"/>
          </a:xfrm>
          <a:prstGeom prst="rect">
            <a:avLst/>
          </a:prstGeom>
          <a:noFill/>
          <a:ln w="9525">
            <a:noFill/>
            <a:miter lim="800000"/>
            <a:headEnd/>
            <a:tailEnd/>
          </a:ln>
        </p:spPr>
        <p:txBody>
          <a:bodyPr>
            <a:spAutoFit/>
          </a:bodyPr>
          <a:lstStyle/>
          <a:p>
            <a:pPr>
              <a:lnSpc>
                <a:spcPct val="130000"/>
              </a:lnSpc>
              <a:spcAft>
                <a:spcPts val="1800"/>
              </a:spcAft>
            </a:pPr>
            <a:r>
              <a:rPr lang="en-US" sz="2800" b="0">
                <a:latin typeface="Calibri" pitchFamily="34" charset="0"/>
              </a:rPr>
              <a:t>These religions put great emphases:  </a:t>
            </a:r>
          </a:p>
          <a:p>
            <a:pPr>
              <a:lnSpc>
                <a:spcPct val="130000"/>
              </a:lnSpc>
              <a:spcAft>
                <a:spcPts val="1800"/>
              </a:spcAft>
            </a:pPr>
            <a:r>
              <a:rPr lang="en-US" sz="2400" b="0" baseline="30000">
                <a:solidFill>
                  <a:srgbClr val="0033CC"/>
                </a:solidFill>
                <a:latin typeface="Calibri" pitchFamily="34" charset="0"/>
              </a:rPr>
              <a:t>1</a:t>
            </a:r>
            <a:r>
              <a:rPr lang="en-US" sz="2400" b="0">
                <a:solidFill>
                  <a:srgbClr val="0033CC"/>
                </a:solidFill>
                <a:latin typeface="Calibri" pitchFamily="34" charset="0"/>
              </a:rPr>
              <a:t>to follow specific way when slaughter of sacrificial animals,</a:t>
            </a:r>
          </a:p>
          <a:p>
            <a:pPr>
              <a:lnSpc>
                <a:spcPct val="130000"/>
              </a:lnSpc>
              <a:spcAft>
                <a:spcPts val="1800"/>
              </a:spcAft>
            </a:pPr>
            <a:r>
              <a:rPr lang="en-US" sz="2400" b="0" baseline="30000">
                <a:solidFill>
                  <a:srgbClr val="0033CC"/>
                </a:solidFill>
                <a:latin typeface="Calibri" pitchFamily="34" charset="0"/>
              </a:rPr>
              <a:t>2 </a:t>
            </a:r>
            <a:r>
              <a:rPr lang="en-US" sz="2400" b="0">
                <a:solidFill>
                  <a:srgbClr val="0033CC"/>
                </a:solidFill>
                <a:latin typeface="Calibri" pitchFamily="34" charset="0"/>
              </a:rPr>
              <a:t>to follow humane methods in obtaining food from animals and birds </a:t>
            </a:r>
          </a:p>
          <a:p>
            <a:pPr>
              <a:lnSpc>
                <a:spcPct val="130000"/>
              </a:lnSpc>
              <a:spcAft>
                <a:spcPts val="1800"/>
              </a:spcAft>
            </a:pPr>
            <a:r>
              <a:rPr lang="en-US" sz="2400" b="0" baseline="30000">
                <a:solidFill>
                  <a:srgbClr val="0033CC"/>
                </a:solidFill>
                <a:latin typeface="Calibri" pitchFamily="34" charset="0"/>
              </a:rPr>
              <a:t>3</a:t>
            </a:r>
            <a:r>
              <a:rPr lang="en-US" sz="2400" b="0">
                <a:solidFill>
                  <a:srgbClr val="0033CC"/>
                </a:solidFill>
                <a:latin typeface="Calibri" pitchFamily="34" charset="0"/>
              </a:rPr>
              <a:t>not to eat pork, or dead meat</a:t>
            </a:r>
          </a:p>
          <a:p>
            <a:pPr>
              <a:lnSpc>
                <a:spcPct val="130000"/>
              </a:lnSpc>
              <a:spcAft>
                <a:spcPts val="1800"/>
              </a:spcAft>
            </a:pPr>
            <a:r>
              <a:rPr lang="en-US" sz="2400" b="0" baseline="30000">
                <a:solidFill>
                  <a:srgbClr val="0033CC"/>
                </a:solidFill>
                <a:latin typeface="Calibri" pitchFamily="34" charset="0"/>
              </a:rPr>
              <a:t>4</a:t>
            </a:r>
            <a:r>
              <a:rPr lang="en-US" sz="2400" b="0">
                <a:solidFill>
                  <a:srgbClr val="0033CC"/>
                </a:solidFill>
                <a:latin typeface="Calibri" pitchFamily="34" charset="0"/>
              </a:rPr>
              <a:t>not to eat blood, and</a:t>
            </a:r>
          </a:p>
          <a:p>
            <a:pPr>
              <a:lnSpc>
                <a:spcPct val="130000"/>
              </a:lnSpc>
              <a:spcAft>
                <a:spcPts val="1800"/>
              </a:spcAft>
            </a:pPr>
            <a:r>
              <a:rPr lang="en-US" sz="2200" b="0" baseline="30000">
                <a:solidFill>
                  <a:srgbClr val="0033CC"/>
                </a:solidFill>
                <a:latin typeface="Calibri" pitchFamily="34" charset="0"/>
              </a:rPr>
              <a:t>5</a:t>
            </a:r>
            <a:r>
              <a:rPr lang="en-US" sz="2200" b="0">
                <a:solidFill>
                  <a:srgbClr val="0033CC"/>
                </a:solidFill>
                <a:latin typeface="Calibri" pitchFamily="34" charset="0"/>
              </a:rPr>
              <a:t>to some extent, in Judaism and Christianity religions, to minimize drinking of intoxicants, however, in Islam </a:t>
            </a:r>
            <a:r>
              <a:rPr lang="en-US" sz="2200">
                <a:solidFill>
                  <a:srgbClr val="FF0000"/>
                </a:solidFill>
                <a:latin typeface="Calibri" pitchFamily="34" charset="0"/>
              </a:rPr>
              <a:t>to Avoid </a:t>
            </a:r>
            <a:r>
              <a:rPr lang="en-US" sz="2200" b="0">
                <a:solidFill>
                  <a:srgbClr val="0033CC"/>
                </a:solidFill>
                <a:latin typeface="Calibri" pitchFamily="34" charset="0"/>
              </a:rPr>
              <a:t>and </a:t>
            </a:r>
            <a:r>
              <a:rPr lang="en-US" sz="2200">
                <a:solidFill>
                  <a:srgbClr val="FF0000"/>
                </a:solidFill>
                <a:latin typeface="Calibri" pitchFamily="34" charset="0"/>
              </a:rPr>
              <a:t>Not to Approach </a:t>
            </a:r>
            <a:r>
              <a:rPr lang="en-US" sz="2200" b="0">
                <a:solidFill>
                  <a:srgbClr val="0033CC"/>
                </a:solidFill>
                <a:latin typeface="Calibri" pitchFamily="34" charset="0"/>
              </a:rPr>
              <a:t>intoxicants.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44000" cy="6858000"/>
            <a:chOff x="0" y="0"/>
            <a:chExt cx="9144000" cy="6858000"/>
          </a:xfrm>
          <a:solidFill>
            <a:schemeClr val="bg1"/>
          </a:solidFill>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p:grpSpPr>
        <p:sp>
          <p:nvSpPr>
            <p:cNvPr id="5" name="Rectangle 4"/>
            <p:cNvSpPr/>
            <p:nvPr/>
          </p:nvSpPr>
          <p:spPr>
            <a:xfrm>
              <a:off x="0" y="0"/>
              <a:ext cx="9144000" cy="6858000"/>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Calibri" pitchFamily="34" charset="0"/>
                <a:cs typeface="Calibri" pitchFamily="34" charset="0"/>
              </a:endParaRPr>
            </a:p>
          </p:txBody>
        </p:sp>
        <p:sp>
          <p:nvSpPr>
            <p:cNvPr id="6" name="Rectangle 5"/>
            <p:cNvSpPr>
              <a:spLocks noChangeArrowheads="1"/>
            </p:cNvSpPr>
            <p:nvPr/>
          </p:nvSpPr>
          <p:spPr bwMode="auto">
            <a:xfrm>
              <a:off x="914400" y="2010013"/>
              <a:ext cx="7620000" cy="2677656"/>
            </a:xfrm>
            <a:prstGeom prst="rect">
              <a:avLst/>
            </a:prstGeom>
            <a:grpFill/>
            <a:ln>
              <a:noFill/>
            </a:ln>
            <a:effectLst>
              <a:outerShdw blurRad="44450" dist="27940" dir="5400000" algn="ctr">
                <a:srgbClr val="000000">
                  <a:alpha val="32000"/>
                </a:srgbClr>
              </a:outerShdw>
            </a:effectLst>
            <a:sp3d>
              <a:bevelT w="190500" h="38100"/>
            </a:sp3d>
            <a:extLst/>
          </p:spPr>
          <p:txBody>
            <a:bodyPr>
              <a:spAutoFit/>
            </a:bodyPr>
            <a:lstStyle/>
            <a:p>
              <a:pPr algn="just">
                <a:lnSpc>
                  <a:spcPct val="200000"/>
                </a:lnSpc>
                <a:defRPr/>
              </a:pPr>
              <a:r>
                <a:rPr lang="en-US" sz="2800" b="0" dirty="0">
                  <a:latin typeface="Calibri" pitchFamily="34" charset="0"/>
                  <a:cs typeface="Calibri" pitchFamily="34" charset="0"/>
                </a:rPr>
                <a:t>O you who have believed, eat from the </a:t>
              </a:r>
              <a:r>
                <a:rPr lang="en-US" sz="2800" dirty="0">
                  <a:solidFill>
                    <a:srgbClr val="0070C0"/>
                  </a:solidFill>
                  <a:latin typeface="Calibri" pitchFamily="34" charset="0"/>
                  <a:cs typeface="Calibri" pitchFamily="34" charset="0"/>
                </a:rPr>
                <a:t>good things </a:t>
              </a:r>
              <a:r>
                <a:rPr lang="en-US" sz="2800" b="0" dirty="0">
                  <a:latin typeface="Calibri" pitchFamily="34" charset="0"/>
                  <a:cs typeface="Calibri" pitchFamily="34" charset="0"/>
                </a:rPr>
                <a:t>which We have provided for you and be grateful to Allah if it is [indeed] Him that you worship.</a:t>
              </a:r>
            </a:p>
          </p:txBody>
        </p:sp>
      </p:grpSp>
      <p:sp>
        <p:nvSpPr>
          <p:cNvPr id="7" name="Text Box 5"/>
          <p:cNvSpPr txBox="1">
            <a:spLocks noChangeArrowheads="1"/>
          </p:cNvSpPr>
          <p:nvPr/>
        </p:nvSpPr>
        <p:spPr bwMode="auto">
          <a:xfrm>
            <a:off x="533400" y="906463"/>
            <a:ext cx="8229600" cy="684212"/>
          </a:xfrm>
          <a:prstGeom prst="rect">
            <a:avLst/>
          </a:prstGeom>
          <a:solidFill>
            <a:srgbClr val="92D050"/>
          </a:solidFill>
          <a:ln>
            <a:noFill/>
          </a:ln>
          <a:effectLst>
            <a:outerShdw blurRad="50800" dist="38100" dir="2700000" algn="tl" rotWithShape="0">
              <a:prstClr val="black">
                <a:alpha val="40000"/>
              </a:prstClr>
            </a:outerShdw>
          </a:effectLs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a:lnSpc>
                <a:spcPct val="150000"/>
              </a:lnSpc>
              <a:defRPr/>
            </a:pPr>
            <a:r>
              <a:rPr lang="en-US" sz="2800" b="0" dirty="0" smtClean="0">
                <a:solidFill>
                  <a:schemeClr val="bg1"/>
                </a:solidFill>
                <a:latin typeface="Calibri" pitchFamily="34" charset="0"/>
                <a:cs typeface="Calibri" pitchFamily="34" charset="0"/>
              </a:rPr>
              <a:t>The translation of the meaning of the Quran 2:172</a:t>
            </a:r>
          </a:p>
        </p:txBody>
      </p:sp>
      <p:sp>
        <p:nvSpPr>
          <p:cNvPr id="18436" name="Rectangle 1"/>
          <p:cNvSpPr>
            <a:spLocks noChangeArrowheads="1"/>
          </p:cNvSpPr>
          <p:nvPr/>
        </p:nvSpPr>
        <p:spPr bwMode="auto">
          <a:xfrm>
            <a:off x="762000" y="5257800"/>
            <a:ext cx="7658100" cy="523875"/>
          </a:xfrm>
          <a:prstGeom prst="rect">
            <a:avLst/>
          </a:prstGeom>
          <a:solidFill>
            <a:srgbClr val="002060"/>
          </a:solidFill>
          <a:ln w="9525">
            <a:noFill/>
            <a:miter lim="800000"/>
            <a:headEnd/>
            <a:tailEnd/>
          </a:ln>
        </p:spPr>
        <p:txBody>
          <a:bodyPr wrap="none">
            <a:spAutoFit/>
          </a:bodyPr>
          <a:lstStyle/>
          <a:p>
            <a:r>
              <a:rPr lang="en-US" sz="2800">
                <a:solidFill>
                  <a:schemeClr val="bg1"/>
                </a:solidFill>
                <a:latin typeface="Calibri" pitchFamily="34" charset="0"/>
              </a:rPr>
              <a:t>Good things = Safe things, that are of good quality </a:t>
            </a:r>
            <a:endParaRPr lang="en-US" sz="2800">
              <a:solidFill>
                <a:schemeClr val="bg1"/>
              </a:solidFill>
            </a:endParaRPr>
          </a:p>
        </p:txBody>
      </p:sp>
      <p:sp>
        <p:nvSpPr>
          <p:cNvPr id="8" name="Rectangle 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44000" cy="6858000"/>
            <a:chOff x="0" y="0"/>
            <a:chExt cx="9144000" cy="6858000"/>
          </a:xfrm>
          <a:solidFill>
            <a:schemeClr val="bg1"/>
          </a:solidFill>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p:grpSpPr>
        <p:sp>
          <p:nvSpPr>
            <p:cNvPr id="5" name="Rectangle 4"/>
            <p:cNvSpPr/>
            <p:nvPr/>
          </p:nvSpPr>
          <p:spPr>
            <a:xfrm>
              <a:off x="0" y="0"/>
              <a:ext cx="9144000" cy="6858000"/>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Calibri" pitchFamily="34" charset="0"/>
                <a:cs typeface="Calibri" pitchFamily="34" charset="0"/>
              </a:endParaRPr>
            </a:p>
          </p:txBody>
        </p:sp>
        <p:sp>
          <p:nvSpPr>
            <p:cNvPr id="6" name="Rectangle 5"/>
            <p:cNvSpPr>
              <a:spLocks noChangeArrowheads="1"/>
            </p:cNvSpPr>
            <p:nvPr/>
          </p:nvSpPr>
          <p:spPr bwMode="auto">
            <a:xfrm>
              <a:off x="152400" y="1154761"/>
              <a:ext cx="8839200" cy="5262979"/>
            </a:xfrm>
            <a:prstGeom prst="rect">
              <a:avLst/>
            </a:prstGeom>
            <a:grpFill/>
            <a:ln>
              <a:noFill/>
            </a:ln>
            <a:effectLst>
              <a:outerShdw blurRad="44450" dist="27940" dir="5400000" algn="ctr">
                <a:srgbClr val="000000">
                  <a:alpha val="32000"/>
                </a:srgbClr>
              </a:outerShdw>
            </a:effectLst>
            <a:sp3d>
              <a:bevelT w="190500" h="38100"/>
            </a:sp3d>
            <a:extLst/>
          </p:spPr>
          <p:txBody>
            <a:bodyPr>
              <a:spAutoFit/>
            </a:bodyPr>
            <a:lstStyle/>
            <a:p>
              <a:pPr algn="just">
                <a:lnSpc>
                  <a:spcPct val="200000"/>
                </a:lnSpc>
                <a:defRPr/>
              </a:pPr>
              <a:r>
                <a:rPr lang="en-US" sz="2800" b="0" dirty="0">
                  <a:latin typeface="Calibri" pitchFamily="34" charset="0"/>
                  <a:cs typeface="Calibri" pitchFamily="34" charset="0"/>
                </a:rPr>
                <a:t>Prohibited to you are </a:t>
              </a:r>
              <a:r>
                <a:rPr lang="en-US" sz="2800" dirty="0">
                  <a:solidFill>
                    <a:srgbClr val="FF0000"/>
                  </a:solidFill>
                  <a:latin typeface="Calibri" pitchFamily="34" charset="0"/>
                  <a:cs typeface="Calibri" pitchFamily="34" charset="0"/>
                </a:rPr>
                <a:t>dead</a:t>
              </a:r>
              <a:r>
                <a:rPr lang="en-US" sz="2800" b="0" dirty="0">
                  <a:latin typeface="Calibri" pitchFamily="34" charset="0"/>
                  <a:cs typeface="Calibri" pitchFamily="34" charset="0"/>
                </a:rPr>
                <a:t> animals</a:t>
              </a:r>
              <a:r>
                <a:rPr lang="en-US" sz="2800" baseline="30000" dirty="0">
                  <a:solidFill>
                    <a:srgbClr val="FF0000"/>
                  </a:solidFill>
                  <a:latin typeface="Calibri" pitchFamily="34" charset="0"/>
                  <a:cs typeface="Calibri" pitchFamily="34" charset="0"/>
                </a:rPr>
                <a:t>1</a:t>
              </a:r>
              <a:r>
                <a:rPr lang="en-US" sz="2800" b="0" dirty="0">
                  <a:latin typeface="Calibri" pitchFamily="34" charset="0"/>
                  <a:cs typeface="Calibri" pitchFamily="34" charset="0"/>
                </a:rPr>
                <a:t>, </a:t>
              </a:r>
              <a:r>
                <a:rPr lang="en-US" sz="2800" dirty="0">
                  <a:solidFill>
                    <a:srgbClr val="FF0000"/>
                  </a:solidFill>
                  <a:latin typeface="Calibri" pitchFamily="34" charset="0"/>
                  <a:cs typeface="Calibri" pitchFamily="34" charset="0"/>
                </a:rPr>
                <a:t>blood</a:t>
              </a:r>
              <a:r>
                <a:rPr lang="en-US" sz="2800" baseline="30000" dirty="0">
                  <a:solidFill>
                    <a:srgbClr val="FF0000"/>
                  </a:solidFill>
                  <a:latin typeface="Calibri" pitchFamily="34" charset="0"/>
                  <a:cs typeface="Calibri" pitchFamily="34" charset="0"/>
                </a:rPr>
                <a:t>2</a:t>
              </a:r>
              <a:r>
                <a:rPr lang="en-US" sz="2800" b="0" dirty="0">
                  <a:latin typeface="Calibri" pitchFamily="34" charset="0"/>
                  <a:cs typeface="Calibri" pitchFamily="34" charset="0"/>
                </a:rPr>
                <a:t>, the </a:t>
              </a:r>
              <a:r>
                <a:rPr lang="en-US" sz="2800" dirty="0">
                  <a:solidFill>
                    <a:srgbClr val="FF0000"/>
                  </a:solidFill>
                  <a:latin typeface="Calibri" pitchFamily="34" charset="0"/>
                  <a:cs typeface="Calibri" pitchFamily="34" charset="0"/>
                </a:rPr>
                <a:t>flesh of swine</a:t>
              </a:r>
              <a:r>
                <a:rPr lang="en-US" sz="2800" baseline="30000" dirty="0">
                  <a:solidFill>
                    <a:srgbClr val="FF0000"/>
                  </a:solidFill>
                  <a:latin typeface="Calibri" pitchFamily="34" charset="0"/>
                  <a:cs typeface="Calibri" pitchFamily="34" charset="0"/>
                </a:rPr>
                <a:t>3</a:t>
              </a:r>
              <a:r>
                <a:rPr lang="en-US" sz="2800" b="0" dirty="0">
                  <a:latin typeface="Calibri" pitchFamily="34" charset="0"/>
                  <a:cs typeface="Calibri" pitchFamily="34" charset="0"/>
                </a:rPr>
                <a:t>, and that which has been dedicated to other than Allah</a:t>
              </a:r>
              <a:r>
                <a:rPr lang="en-US" sz="2800" baseline="30000" dirty="0">
                  <a:solidFill>
                    <a:srgbClr val="FF0000"/>
                  </a:solidFill>
                  <a:latin typeface="Calibri" pitchFamily="34" charset="0"/>
                  <a:cs typeface="Calibri" pitchFamily="34" charset="0"/>
                </a:rPr>
                <a:t>4</a:t>
              </a:r>
              <a:r>
                <a:rPr lang="en-US" sz="2800" b="0" dirty="0">
                  <a:latin typeface="Calibri" pitchFamily="34" charset="0"/>
                  <a:cs typeface="Calibri" pitchFamily="34" charset="0"/>
                </a:rPr>
                <a:t>, and [those </a:t>
              </a:r>
              <a:r>
                <a:rPr lang="en-US" sz="2800" dirty="0">
                  <a:solidFill>
                    <a:srgbClr val="FF0000"/>
                  </a:solidFill>
                  <a:latin typeface="Calibri" pitchFamily="34" charset="0"/>
                  <a:cs typeface="Calibri" pitchFamily="34" charset="0"/>
                </a:rPr>
                <a:t>animals</a:t>
              </a:r>
              <a:r>
                <a:rPr lang="en-US" sz="2800" b="0" dirty="0">
                  <a:latin typeface="Calibri" pitchFamily="34" charset="0"/>
                  <a:cs typeface="Calibri" pitchFamily="34" charset="0"/>
                </a:rPr>
                <a:t>] </a:t>
              </a:r>
              <a:r>
                <a:rPr lang="en-US" sz="2800" dirty="0">
                  <a:solidFill>
                    <a:srgbClr val="FF0000"/>
                  </a:solidFill>
                  <a:latin typeface="Calibri" pitchFamily="34" charset="0"/>
                  <a:cs typeface="Calibri" pitchFamily="34" charset="0"/>
                </a:rPr>
                <a:t>killed</a:t>
              </a:r>
              <a:r>
                <a:rPr lang="en-US" sz="2800" b="0" dirty="0">
                  <a:latin typeface="Calibri" pitchFamily="34" charset="0"/>
                  <a:cs typeface="Calibri" pitchFamily="34" charset="0"/>
                </a:rPr>
                <a:t> by strangling</a:t>
              </a:r>
              <a:r>
                <a:rPr lang="en-US" sz="2800" baseline="30000" dirty="0">
                  <a:solidFill>
                    <a:srgbClr val="FF0000"/>
                  </a:solidFill>
                  <a:latin typeface="Calibri" pitchFamily="34" charset="0"/>
                  <a:cs typeface="Calibri" pitchFamily="34" charset="0"/>
                </a:rPr>
                <a:t>5</a:t>
              </a:r>
              <a:r>
                <a:rPr lang="en-US" sz="2800" b="0" dirty="0">
                  <a:latin typeface="Calibri" pitchFamily="34" charset="0"/>
                  <a:cs typeface="Calibri" pitchFamily="34" charset="0"/>
                </a:rPr>
                <a:t> or </a:t>
              </a:r>
              <a:r>
                <a:rPr lang="en-US" sz="2800" dirty="0">
                  <a:solidFill>
                    <a:srgbClr val="FF0000"/>
                  </a:solidFill>
                  <a:latin typeface="Calibri" pitchFamily="34" charset="0"/>
                  <a:cs typeface="Calibri" pitchFamily="34" charset="0"/>
                </a:rPr>
                <a:t>by a violent blow</a:t>
              </a:r>
              <a:r>
                <a:rPr lang="en-US" sz="2800" baseline="30000" dirty="0">
                  <a:solidFill>
                    <a:srgbClr val="FF0000"/>
                  </a:solidFill>
                  <a:latin typeface="Calibri" pitchFamily="34" charset="0"/>
                  <a:cs typeface="Calibri" pitchFamily="34" charset="0"/>
                </a:rPr>
                <a:t>6</a:t>
              </a:r>
              <a:r>
                <a:rPr lang="en-US" sz="2800" b="0" dirty="0">
                  <a:latin typeface="Calibri" pitchFamily="34" charset="0"/>
                  <a:cs typeface="Calibri" pitchFamily="34" charset="0"/>
                </a:rPr>
                <a:t> or by a head-long fall</a:t>
              </a:r>
              <a:r>
                <a:rPr lang="en-US" sz="2800" baseline="30000" dirty="0">
                  <a:solidFill>
                    <a:srgbClr val="FF0000"/>
                  </a:solidFill>
                  <a:latin typeface="Calibri" pitchFamily="34" charset="0"/>
                  <a:cs typeface="Calibri" pitchFamily="34" charset="0"/>
                </a:rPr>
                <a:t>7</a:t>
              </a:r>
              <a:r>
                <a:rPr lang="en-US" sz="2800" b="0" dirty="0">
                  <a:latin typeface="Calibri" pitchFamily="34" charset="0"/>
                  <a:cs typeface="Calibri" pitchFamily="34" charset="0"/>
                </a:rPr>
                <a:t> or by the goring of horns</a:t>
              </a:r>
              <a:r>
                <a:rPr lang="en-US" sz="2800" baseline="30000" dirty="0">
                  <a:solidFill>
                    <a:srgbClr val="FF0000"/>
                  </a:solidFill>
                  <a:latin typeface="Calibri" pitchFamily="34" charset="0"/>
                  <a:cs typeface="Calibri" pitchFamily="34" charset="0"/>
                </a:rPr>
                <a:t>8</a:t>
              </a:r>
              <a:r>
                <a:rPr lang="en-US" sz="2800" b="0" dirty="0">
                  <a:latin typeface="Calibri" pitchFamily="34" charset="0"/>
                  <a:cs typeface="Calibri" pitchFamily="34" charset="0"/>
                </a:rPr>
                <a:t>, and those from which a wild animal has eaten</a:t>
              </a:r>
              <a:r>
                <a:rPr lang="en-US" sz="2800" baseline="30000" dirty="0">
                  <a:solidFill>
                    <a:srgbClr val="FF0000"/>
                  </a:solidFill>
                  <a:latin typeface="Calibri" pitchFamily="34" charset="0"/>
                  <a:cs typeface="Calibri" pitchFamily="34" charset="0"/>
                </a:rPr>
                <a:t>9</a:t>
              </a:r>
              <a:r>
                <a:rPr lang="en-US" sz="2800" b="0" dirty="0">
                  <a:latin typeface="Calibri" pitchFamily="34" charset="0"/>
                  <a:cs typeface="Calibri" pitchFamily="34" charset="0"/>
                </a:rPr>
                <a:t>, except what you [are able to] slaughter [before its death].</a:t>
              </a:r>
            </a:p>
          </p:txBody>
        </p:sp>
      </p:grpSp>
      <p:sp>
        <p:nvSpPr>
          <p:cNvPr id="7" name="Text Box 5"/>
          <p:cNvSpPr txBox="1">
            <a:spLocks noChangeArrowheads="1"/>
          </p:cNvSpPr>
          <p:nvPr/>
        </p:nvSpPr>
        <p:spPr bwMode="auto">
          <a:xfrm>
            <a:off x="457200" y="304800"/>
            <a:ext cx="8229600" cy="600075"/>
          </a:xfrm>
          <a:prstGeom prst="rect">
            <a:avLst/>
          </a:prstGeom>
          <a:solidFill>
            <a:srgbClr val="92D050"/>
          </a:solidFill>
          <a:ln>
            <a:noFill/>
          </a:ln>
          <a:effectLst>
            <a:outerShdw blurRad="50800" dist="38100" dir="2700000" algn="tl" rotWithShape="0">
              <a:prstClr val="black">
                <a:alpha val="40000"/>
              </a:prstClr>
            </a:outerShdw>
          </a:effectLs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a:lnSpc>
                <a:spcPct val="150000"/>
              </a:lnSpc>
              <a:defRPr/>
            </a:pPr>
            <a:r>
              <a:rPr lang="en-US" sz="2400" b="0" dirty="0" smtClean="0">
                <a:solidFill>
                  <a:schemeClr val="bg1"/>
                </a:solidFill>
                <a:latin typeface="Calibri" pitchFamily="34" charset="0"/>
                <a:cs typeface="Calibri" pitchFamily="34" charset="0"/>
              </a:rPr>
              <a:t>The translation of the meaning of the Quran 5:3</a:t>
            </a:r>
          </a:p>
        </p:txBody>
      </p:sp>
      <p:sp>
        <p:nvSpPr>
          <p:cNvPr id="8" name="Rectangle 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228600" y="1044575"/>
            <a:ext cx="8686800" cy="708025"/>
          </a:xfrm>
          <a:prstGeom prst="rect">
            <a:avLst/>
          </a:prstGeom>
          <a:solidFill>
            <a:srgbClr val="00B050"/>
          </a:solidFill>
          <a:ln w="9525">
            <a:noFill/>
            <a:miter lim="800000"/>
            <a:headEnd/>
            <a:tailEnd/>
          </a:ln>
        </p:spPr>
        <p:txBody>
          <a:bodyPr>
            <a:spAutoFit/>
          </a:bodyPr>
          <a:lstStyle/>
          <a:p>
            <a:pPr algn="just"/>
            <a:r>
              <a:rPr lang="en-US" sz="2000">
                <a:solidFill>
                  <a:schemeClr val="bg1"/>
                </a:solidFill>
                <a:latin typeface="Calibri" pitchFamily="34" charset="0"/>
              </a:rPr>
              <a:t>Abu Ya’la Shaddad ibn Aus, radiyallahu ‘anhu, reported that the Messenger of Allah, sallallahu ‘alayhi wasallam, said:</a:t>
            </a:r>
          </a:p>
        </p:txBody>
      </p:sp>
      <p:sp>
        <p:nvSpPr>
          <p:cNvPr id="20483" name="Rectangle 6"/>
          <p:cNvSpPr>
            <a:spLocks noChangeArrowheads="1"/>
          </p:cNvSpPr>
          <p:nvPr/>
        </p:nvSpPr>
        <p:spPr bwMode="auto">
          <a:xfrm>
            <a:off x="228600" y="1981200"/>
            <a:ext cx="8458200" cy="4279900"/>
          </a:xfrm>
          <a:prstGeom prst="rect">
            <a:avLst/>
          </a:prstGeom>
          <a:noFill/>
          <a:ln w="28575">
            <a:noFill/>
            <a:miter lim="800000"/>
            <a:headEnd/>
            <a:tailEnd/>
          </a:ln>
        </p:spPr>
        <p:txBody>
          <a:bodyPr>
            <a:spAutoFit/>
          </a:bodyPr>
          <a:lstStyle/>
          <a:p>
            <a:pPr algn="just">
              <a:lnSpc>
                <a:spcPct val="200000"/>
              </a:lnSpc>
            </a:pPr>
            <a:r>
              <a:rPr lang="en-US" sz="2800" b="0">
                <a:latin typeface="Calibri" pitchFamily="34" charset="0"/>
              </a:rPr>
              <a:t>“Verily, Allah has prescribed welfare with regard to everything. So, when you kill, kill in a good way</a:t>
            </a:r>
            <a:r>
              <a:rPr lang="en-US" sz="2800" baseline="30000">
                <a:solidFill>
                  <a:srgbClr val="FF0000"/>
                </a:solidFill>
                <a:latin typeface="Calibri" pitchFamily="34" charset="0"/>
              </a:rPr>
              <a:t>1</a:t>
            </a:r>
            <a:r>
              <a:rPr lang="en-US" sz="2800" b="0">
                <a:latin typeface="Calibri" pitchFamily="34" charset="0"/>
              </a:rPr>
              <a:t>; </a:t>
            </a:r>
            <a:r>
              <a:rPr lang="en-US" sz="2800">
                <a:solidFill>
                  <a:srgbClr val="FF0000"/>
                </a:solidFill>
                <a:latin typeface="Calibri" pitchFamily="34" charset="0"/>
              </a:rPr>
              <a:t>when you slaughter, slaughter in a good way</a:t>
            </a:r>
            <a:r>
              <a:rPr lang="en-US" sz="2800" baseline="30000">
                <a:solidFill>
                  <a:srgbClr val="FF0000"/>
                </a:solidFill>
                <a:latin typeface="Calibri" pitchFamily="34" charset="0"/>
              </a:rPr>
              <a:t>2</a:t>
            </a:r>
            <a:r>
              <a:rPr lang="en-US" sz="2800" b="0">
                <a:latin typeface="Calibri" pitchFamily="34" charset="0"/>
              </a:rPr>
              <a:t>; so everyone of you should sharpen his knife</a:t>
            </a:r>
            <a:r>
              <a:rPr lang="en-US" sz="2800" baseline="30000">
                <a:solidFill>
                  <a:srgbClr val="FF0000"/>
                </a:solidFill>
                <a:latin typeface="Calibri" pitchFamily="34" charset="0"/>
              </a:rPr>
              <a:t>3</a:t>
            </a:r>
            <a:r>
              <a:rPr lang="en-US" sz="2800" b="0">
                <a:latin typeface="Calibri" pitchFamily="34" charset="0"/>
              </a:rPr>
              <a:t>, and let the slaughtered animal die comfortably</a:t>
            </a:r>
            <a:r>
              <a:rPr lang="en-US" sz="2800" baseline="30000">
                <a:solidFill>
                  <a:srgbClr val="FF0000"/>
                </a:solidFill>
                <a:latin typeface="Calibri" pitchFamily="34" charset="0"/>
              </a:rPr>
              <a:t>4</a:t>
            </a:r>
            <a:r>
              <a:rPr lang="en-US" sz="2800" b="0">
                <a:latin typeface="Calibri" pitchFamily="34" charset="0"/>
              </a:rPr>
              <a:t>.”</a:t>
            </a:r>
          </a:p>
        </p:txBody>
      </p:sp>
      <p:sp>
        <p:nvSpPr>
          <p:cNvPr id="6" name="Text Box 5"/>
          <p:cNvSpPr txBox="1">
            <a:spLocks noChangeArrowheads="1"/>
          </p:cNvSpPr>
          <p:nvPr/>
        </p:nvSpPr>
        <p:spPr bwMode="auto">
          <a:xfrm>
            <a:off x="457200" y="304800"/>
            <a:ext cx="8229600" cy="600075"/>
          </a:xfrm>
          <a:prstGeom prst="rect">
            <a:avLst/>
          </a:prstGeom>
          <a:solidFill>
            <a:srgbClr val="92D050"/>
          </a:solidFill>
          <a:ln>
            <a:noFill/>
          </a:ln>
          <a:effectLst>
            <a:outerShdw blurRad="50800" dist="38100" dir="2700000" algn="tl" rotWithShape="0">
              <a:prstClr val="black">
                <a:alpha val="40000"/>
              </a:prstClr>
            </a:outerShdw>
          </a:effectLs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a:lnSpc>
                <a:spcPct val="150000"/>
              </a:lnSpc>
              <a:defRPr/>
            </a:pPr>
            <a:r>
              <a:rPr lang="en-US" sz="2400" b="0" dirty="0" smtClean="0">
                <a:solidFill>
                  <a:schemeClr val="bg1"/>
                </a:solidFill>
                <a:latin typeface="Calibri" pitchFamily="34" charset="0"/>
                <a:cs typeface="Calibri" pitchFamily="34" charset="0"/>
              </a:rPr>
              <a:t>The translation of the meaning of the Hadith</a:t>
            </a: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0884"/>
            <a:ext cx="7772400" cy="3204000"/>
          </a:xfrm>
        </p:spPr>
        <p:txBody>
          <a:bodyPr>
            <a:normAutofit fontScale="90000"/>
          </a:bodyPr>
          <a:lstStyle/>
          <a:p>
            <a:r>
              <a:rPr lang="en-IN" sz="1800" dirty="0" smtClean="0"/>
              <a:t>" </a:t>
            </a:r>
            <a:r>
              <a:rPr lang="en-IN" sz="1800" i="1" dirty="0" smtClean="0"/>
              <a:t>In The Name of Allah</a:t>
            </a:r>
            <a:r>
              <a:rPr lang="en-IN" sz="1800" dirty="0" smtClean="0"/>
              <a:t>, The Most Beneficent, The Most Merciful"</a:t>
            </a:r>
            <a:r>
              <a:rPr lang="en-IN" dirty="0" smtClean="0"/>
              <a:t> </a:t>
            </a:r>
            <a:br>
              <a:rPr lang="en-IN" dirty="0" smtClean="0"/>
            </a:br>
            <a:r>
              <a:rPr lang="en-US" dirty="0" smtClean="0">
                <a:latin typeface="Century Gothic" pitchFamily="34" charset="0"/>
              </a:rPr>
              <a:t/>
            </a:r>
            <a:br>
              <a:rPr lang="en-US" dirty="0" smtClean="0">
                <a:latin typeface="Century Gothic" pitchFamily="34" charset="0"/>
              </a:rPr>
            </a:br>
            <a:r>
              <a:rPr lang="en-US" dirty="0" smtClean="0">
                <a:latin typeface="Century Gothic" pitchFamily="34" charset="0"/>
                <a:ea typeface="MS PGothic" pitchFamily="34" charset="-128"/>
                <a:cs typeface="Calibri" pitchFamily="34" charset="0"/>
              </a:rPr>
              <a:t>Food safety in Halal/religious food and non-food products</a:t>
            </a:r>
            <a:br>
              <a:rPr lang="en-US" dirty="0" smtClean="0">
                <a:latin typeface="Century Gothic" pitchFamily="34" charset="0"/>
                <a:ea typeface="MS PGothic" pitchFamily="34" charset="-128"/>
                <a:cs typeface="Calibri" pitchFamily="34" charset="0"/>
              </a:rPr>
            </a:br>
            <a:r>
              <a:rPr lang="en-US" dirty="0" smtClean="0">
                <a:latin typeface="Century Gothic" pitchFamily="34" charset="0"/>
                <a:ea typeface="MS PGothic" pitchFamily="34" charset="-128"/>
                <a:cs typeface="Calibri" pitchFamily="34" charset="0"/>
              </a:rPr>
              <a:t/>
            </a:r>
            <a:br>
              <a:rPr lang="en-US" dirty="0" smtClean="0">
                <a:latin typeface="Century Gothic" pitchFamily="34" charset="0"/>
                <a:ea typeface="MS PGothic" pitchFamily="34" charset="-128"/>
                <a:cs typeface="Calibri" pitchFamily="34" charset="0"/>
              </a:rPr>
            </a:br>
            <a:r>
              <a:rPr lang="en-US" sz="2700" dirty="0" smtClean="0">
                <a:latin typeface="Century Gothic" pitchFamily="34" charset="0"/>
                <a:ea typeface="MS PGothic" pitchFamily="34" charset="-128"/>
                <a:cs typeface="Calibri" pitchFamily="34" charset="0"/>
              </a:rPr>
              <a:t>By: Dr. Hani M. Al-Mazeedi</a:t>
            </a:r>
            <a:endParaRPr lang="en-IN" dirty="0">
              <a:latin typeface="Century Gothic" pitchFamily="34"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285776"/>
            <a:ext cx="9144000" cy="68580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Calibri" pitchFamily="34" charset="0"/>
              <a:cs typeface="Calibri" pitchFamily="34" charset="0"/>
            </a:endParaRPr>
          </a:p>
        </p:txBody>
      </p:sp>
      <p:sp>
        <p:nvSpPr>
          <p:cNvPr id="6" name="Rectangle 5"/>
          <p:cNvSpPr>
            <a:spLocks noChangeArrowheads="1"/>
          </p:cNvSpPr>
          <p:nvPr/>
        </p:nvSpPr>
        <p:spPr bwMode="auto">
          <a:xfrm>
            <a:off x="914400" y="1619224"/>
            <a:ext cx="7620000" cy="445583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marL="342900" indent="-342900" algn="just">
              <a:lnSpc>
                <a:spcPct val="150000"/>
              </a:lnSpc>
              <a:buFont typeface="Arial" pitchFamily="34" charset="0"/>
              <a:buChar char="•"/>
              <a:defRPr/>
            </a:pPr>
            <a:r>
              <a:rPr lang="en-US" sz="2400" b="0" dirty="0">
                <a:latin typeface="Calibri" pitchFamily="34" charset="0"/>
                <a:cs typeface="Calibri" pitchFamily="34" charset="0"/>
              </a:rPr>
              <a:t>O you who have believed, indeed, </a:t>
            </a:r>
            <a:r>
              <a:rPr lang="en-US" sz="2400" dirty="0">
                <a:solidFill>
                  <a:srgbClr val="FF0000"/>
                </a:solidFill>
                <a:latin typeface="Calibri" pitchFamily="34" charset="0"/>
                <a:cs typeface="Calibri" pitchFamily="34" charset="0"/>
              </a:rPr>
              <a:t>intoxicants</a:t>
            </a:r>
            <a:r>
              <a:rPr lang="en-US" sz="2400" b="0" dirty="0">
                <a:latin typeface="Calibri" pitchFamily="34" charset="0"/>
                <a:cs typeface="Calibri" pitchFamily="34" charset="0"/>
              </a:rPr>
              <a:t>, gambling, [sacrificing on] stone alters [to other than Allah ], and divining arrows are but defilement from the work of Satan, so avoid it that you may be successful.</a:t>
            </a:r>
          </a:p>
          <a:p>
            <a:pPr marL="342900" indent="-342900" algn="just">
              <a:lnSpc>
                <a:spcPct val="150000"/>
              </a:lnSpc>
              <a:buFont typeface="Arial" pitchFamily="34" charset="0"/>
              <a:buChar char="•"/>
              <a:defRPr/>
            </a:pPr>
            <a:r>
              <a:rPr lang="en-US" sz="2400" b="0" dirty="0">
                <a:latin typeface="Calibri" pitchFamily="34" charset="0"/>
                <a:cs typeface="Calibri" pitchFamily="34" charset="0"/>
              </a:rPr>
              <a:t>Satan only wants to cause between you animosity and hatred through </a:t>
            </a:r>
            <a:r>
              <a:rPr lang="en-US" sz="2400" dirty="0">
                <a:solidFill>
                  <a:srgbClr val="FF0000"/>
                </a:solidFill>
                <a:latin typeface="Calibri" pitchFamily="34" charset="0"/>
                <a:cs typeface="Calibri" pitchFamily="34" charset="0"/>
              </a:rPr>
              <a:t>intoxicants</a:t>
            </a:r>
            <a:r>
              <a:rPr lang="en-US" sz="2400" b="0" dirty="0">
                <a:latin typeface="Calibri" pitchFamily="34" charset="0"/>
                <a:cs typeface="Calibri" pitchFamily="34" charset="0"/>
              </a:rPr>
              <a:t> and gambling and to avert you from the remembrance of Allah and from prayer. So will you not desist?</a:t>
            </a:r>
          </a:p>
        </p:txBody>
      </p:sp>
      <p:sp>
        <p:nvSpPr>
          <p:cNvPr id="7" name="Text Box 5"/>
          <p:cNvSpPr txBox="1">
            <a:spLocks noChangeArrowheads="1"/>
          </p:cNvSpPr>
          <p:nvPr/>
        </p:nvSpPr>
        <p:spPr bwMode="auto">
          <a:xfrm>
            <a:off x="533400" y="620687"/>
            <a:ext cx="8229600" cy="684212"/>
          </a:xfrm>
          <a:prstGeom prst="rect">
            <a:avLst/>
          </a:prstGeom>
          <a:solidFill>
            <a:srgbClr val="92D050"/>
          </a:solidFill>
          <a:ln>
            <a:noFill/>
          </a:ln>
          <a:effectLst>
            <a:outerShdw blurRad="50800" dist="38100" dir="2700000" algn="tl" rotWithShape="0">
              <a:prstClr val="black">
                <a:alpha val="40000"/>
              </a:prstClr>
            </a:outerShdw>
          </a:effectLs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a:lnSpc>
                <a:spcPct val="150000"/>
              </a:lnSpc>
              <a:defRPr/>
            </a:pPr>
            <a:r>
              <a:rPr lang="en-US" sz="2800" b="0" dirty="0" smtClean="0">
                <a:solidFill>
                  <a:schemeClr val="bg1"/>
                </a:solidFill>
                <a:latin typeface="Calibri" pitchFamily="34" charset="0"/>
                <a:cs typeface="Calibri" pitchFamily="34" charset="0"/>
              </a:rPr>
              <a:t>The translation of the meaning of the Quran 5:90-91</a:t>
            </a:r>
          </a:p>
        </p:txBody>
      </p:sp>
      <p:sp>
        <p:nvSpPr>
          <p:cNvPr id="21513" name="Rectangle 10"/>
          <p:cNvSpPr>
            <a:spLocks noChangeArrowheads="1"/>
          </p:cNvSpPr>
          <p:nvPr/>
        </p:nvSpPr>
        <p:spPr bwMode="auto">
          <a:xfrm>
            <a:off x="533400" y="6097562"/>
            <a:ext cx="8118475" cy="368300"/>
          </a:xfrm>
          <a:prstGeom prst="rect">
            <a:avLst/>
          </a:prstGeom>
          <a:noFill/>
          <a:ln w="9525">
            <a:noFill/>
            <a:miter lim="800000"/>
            <a:headEnd/>
            <a:tailEnd/>
          </a:ln>
        </p:spPr>
        <p:txBody>
          <a:bodyPr wrap="none">
            <a:spAutoFit/>
          </a:bodyPr>
          <a:lstStyle/>
          <a:p>
            <a:r>
              <a:rPr lang="en-US">
                <a:solidFill>
                  <a:srgbClr val="FF0000"/>
                </a:solidFill>
                <a:latin typeface="Calibri" pitchFamily="34" charset="0"/>
              </a:rPr>
              <a:t>Intoxicants = wine, beer, whiskey, any drink that contain alcohol to intoxicant levels.</a:t>
            </a:r>
            <a:endParaRPr lang="en-US"/>
          </a:p>
        </p:txBody>
      </p:sp>
      <p:sp>
        <p:nvSpPr>
          <p:cNvPr id="8" name="Rectangle 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3"/>
          <p:cNvSpPr>
            <a:spLocks noChangeArrowheads="1"/>
          </p:cNvSpPr>
          <p:nvPr/>
        </p:nvSpPr>
        <p:spPr bwMode="auto">
          <a:xfrm>
            <a:off x="757238" y="2524125"/>
            <a:ext cx="7620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defRPr/>
            </a:pPr>
            <a:r>
              <a:rPr lang="en-US" sz="4800" b="0" dirty="0">
                <a:solidFill>
                  <a:schemeClr val="bg1"/>
                </a:solidFill>
                <a:effectLst>
                  <a:outerShdw blurRad="38100" dist="38100" dir="2700000" algn="tl">
                    <a:srgbClr val="000000">
                      <a:alpha val="43137"/>
                    </a:srgbClr>
                  </a:outerShdw>
                </a:effectLst>
                <a:latin typeface="Calibri" pitchFamily="34" charset="0"/>
                <a:cs typeface="Calibri" pitchFamily="34" charset="0"/>
              </a:rPr>
              <a:t>Terminologies related to Halal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457200" y="685800"/>
            <a:ext cx="8458200" cy="1317625"/>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marL="342900" indent="-342900" algn="just">
              <a:lnSpc>
                <a:spcPct val="150000"/>
              </a:lnSpc>
              <a:buFont typeface="Arial" pitchFamily="34" charset="0"/>
              <a:buChar char="•"/>
              <a:defRPr/>
            </a:pPr>
            <a:r>
              <a:rPr lang="en-US" sz="2800" b="0" dirty="0">
                <a:latin typeface="Calibri" pitchFamily="34" charset="0"/>
                <a:cs typeface="Calibri" pitchFamily="34" charset="0"/>
              </a:rPr>
              <a:t>The word </a:t>
            </a:r>
            <a:r>
              <a:rPr lang="en-US" sz="2800" dirty="0">
                <a:solidFill>
                  <a:srgbClr val="92D050"/>
                </a:solidFill>
                <a:latin typeface="Calibri" pitchFamily="34" charset="0"/>
                <a:cs typeface="Calibri" pitchFamily="34" charset="0"/>
              </a:rPr>
              <a:t>Halal</a:t>
            </a:r>
            <a:r>
              <a:rPr lang="en-US" sz="2800" b="0" dirty="0">
                <a:solidFill>
                  <a:srgbClr val="92D050"/>
                </a:solidFill>
                <a:latin typeface="Calibri" pitchFamily="34" charset="0"/>
                <a:cs typeface="Calibri" pitchFamily="34" charset="0"/>
              </a:rPr>
              <a:t> </a:t>
            </a:r>
            <a:r>
              <a:rPr lang="en-US" sz="2800" b="0" dirty="0">
                <a:latin typeface="Calibri" pitchFamily="34" charset="0"/>
                <a:cs typeface="Calibri" pitchFamily="34" charset="0"/>
              </a:rPr>
              <a:t>in Islam means it is permissible and the legislature, the almighty God, has authorized it.</a:t>
            </a:r>
          </a:p>
        </p:txBody>
      </p:sp>
      <p:sp>
        <p:nvSpPr>
          <p:cNvPr id="7" name="Rectangle 11"/>
          <p:cNvSpPr>
            <a:spLocks noChangeArrowheads="1"/>
          </p:cNvSpPr>
          <p:nvPr/>
        </p:nvSpPr>
        <p:spPr bwMode="auto">
          <a:xfrm>
            <a:off x="381000" y="2351088"/>
            <a:ext cx="8458200" cy="3419475"/>
          </a:xfrm>
          <a:prstGeom prst="rect">
            <a:avLst/>
          </a:prstGeom>
          <a:solidFill>
            <a:srgbClr val="92D050"/>
          </a:solidFill>
          <a:ln>
            <a:noFill/>
          </a:ln>
        </p:spPr>
        <p:style>
          <a:lnRef idx="2">
            <a:schemeClr val="dk1"/>
          </a:lnRef>
          <a:fillRef idx="1">
            <a:schemeClr val="lt1"/>
          </a:fillRef>
          <a:effectRef idx="0">
            <a:schemeClr val="dk1"/>
          </a:effectRef>
          <a:fontRef idx="minor">
            <a:schemeClr val="dk1"/>
          </a:fontRef>
        </p:style>
        <p:txBody>
          <a:bodyPr>
            <a:spAutoFit/>
          </a:bodyPr>
          <a:lstStyle/>
          <a:p>
            <a:pPr marL="457200" indent="-457200" algn="just" defTabSz="233363">
              <a:lnSpc>
                <a:spcPct val="200000"/>
              </a:lnSpc>
              <a:spcBef>
                <a:spcPts val="0"/>
              </a:spcBef>
              <a:buFont typeface="Arial" pitchFamily="34" charset="0"/>
              <a:buChar char="•"/>
              <a:defRPr/>
            </a:pPr>
            <a:r>
              <a:rPr lang="en-US" sz="2800" b="0" dirty="0">
                <a:solidFill>
                  <a:schemeClr val="bg1"/>
                </a:solidFill>
                <a:latin typeface="Calibri" pitchFamily="34" charset="0"/>
                <a:cs typeface="Calibri" pitchFamily="34" charset="0"/>
              </a:rPr>
              <a:t>The word </a:t>
            </a:r>
            <a:r>
              <a:rPr lang="en-US" sz="2800" dirty="0">
                <a:solidFill>
                  <a:schemeClr val="bg1"/>
                </a:solidFill>
                <a:latin typeface="Calibri" pitchFamily="34" charset="0"/>
                <a:cs typeface="Calibri" pitchFamily="34" charset="0"/>
              </a:rPr>
              <a:t>Tayyib</a:t>
            </a:r>
            <a:r>
              <a:rPr lang="en-US" sz="2800" b="0" dirty="0">
                <a:solidFill>
                  <a:schemeClr val="bg1"/>
                </a:solidFill>
                <a:latin typeface="Calibri" pitchFamily="34" charset="0"/>
                <a:cs typeface="Calibri" pitchFamily="34" charset="0"/>
              </a:rPr>
              <a:t> mean good and safe,</a:t>
            </a:r>
            <a:r>
              <a:rPr lang="ar-KW" sz="2800" b="0" dirty="0">
                <a:solidFill>
                  <a:schemeClr val="bg1"/>
                </a:solidFill>
                <a:latin typeface="Calibri" pitchFamily="34" charset="0"/>
                <a:cs typeface="Simplified Arabic" pitchFamily="18" charset="-78"/>
              </a:rPr>
              <a:t> </a:t>
            </a:r>
            <a:r>
              <a:rPr lang="en-US" sz="2800" b="0" dirty="0">
                <a:solidFill>
                  <a:schemeClr val="bg1"/>
                </a:solidFill>
                <a:latin typeface="Calibri" pitchFamily="34" charset="0"/>
                <a:cs typeface="Calibri" pitchFamily="34" charset="0"/>
              </a:rPr>
              <a:t>that it is without harm and malice.</a:t>
            </a:r>
          </a:p>
          <a:p>
            <a:pPr marL="457200" indent="-457200" algn="just" defTabSz="233363">
              <a:lnSpc>
                <a:spcPct val="200000"/>
              </a:lnSpc>
              <a:spcBef>
                <a:spcPts val="0"/>
              </a:spcBef>
              <a:buFont typeface="Arial" pitchFamily="34" charset="0"/>
              <a:buChar char="•"/>
              <a:defRPr/>
            </a:pPr>
            <a:r>
              <a:rPr lang="en-US" sz="2800" b="0" dirty="0">
                <a:solidFill>
                  <a:schemeClr val="bg1"/>
                </a:solidFill>
                <a:latin typeface="Calibri" pitchFamily="34" charset="0"/>
                <a:cs typeface="Calibri" pitchFamily="34" charset="0"/>
              </a:rPr>
              <a:t>The words </a:t>
            </a:r>
            <a:r>
              <a:rPr lang="en-US" sz="2800" dirty="0">
                <a:solidFill>
                  <a:schemeClr val="bg1"/>
                </a:solidFill>
                <a:latin typeface="Calibri" pitchFamily="34" charset="0"/>
                <a:cs typeface="Calibri" pitchFamily="34" charset="0"/>
              </a:rPr>
              <a:t>Halal</a:t>
            </a:r>
            <a:r>
              <a:rPr lang="en-US" sz="2800" b="0" dirty="0">
                <a:solidFill>
                  <a:schemeClr val="bg1"/>
                </a:solidFill>
                <a:latin typeface="Calibri" pitchFamily="34" charset="0"/>
                <a:cs typeface="Calibri" pitchFamily="34" charset="0"/>
              </a:rPr>
              <a:t> and </a:t>
            </a:r>
            <a:r>
              <a:rPr lang="en-US" sz="2800" dirty="0">
                <a:solidFill>
                  <a:schemeClr val="bg1"/>
                </a:solidFill>
                <a:latin typeface="Calibri" pitchFamily="34" charset="0"/>
                <a:cs typeface="Calibri" pitchFamily="34" charset="0"/>
              </a:rPr>
              <a:t>Tayyib</a:t>
            </a:r>
            <a:r>
              <a:rPr lang="en-US" sz="2800" b="0" dirty="0">
                <a:solidFill>
                  <a:schemeClr val="bg1"/>
                </a:solidFill>
                <a:latin typeface="Calibri" pitchFamily="34" charset="0"/>
                <a:cs typeface="Calibri" pitchFamily="34" charset="0"/>
              </a:rPr>
              <a:t> come together in the Holy Quran.</a:t>
            </a:r>
          </a:p>
        </p:txBody>
      </p:sp>
      <p:sp>
        <p:nvSpPr>
          <p:cNvPr id="4" name="Rectangle 3"/>
          <p:cNvSpPr>
            <a:spLocks noChangeArrowheads="1"/>
          </p:cNvSpPr>
          <p:nvPr/>
        </p:nvSpPr>
        <p:spPr bwMode="auto">
          <a:xfrm>
            <a:off x="76200" y="5953125"/>
            <a:ext cx="8926513" cy="523875"/>
          </a:xfrm>
          <a:prstGeom prst="rect">
            <a:avLst/>
          </a:prstGeom>
          <a:solidFill>
            <a:srgbClr val="002060"/>
          </a:solidFill>
          <a:ln w="9525">
            <a:noFill/>
            <a:miter lim="800000"/>
            <a:headEnd/>
            <a:tailEnd/>
          </a:ln>
        </p:spPr>
        <p:txBody>
          <a:bodyPr wrap="none">
            <a:spAutoFit/>
          </a:bodyPr>
          <a:lstStyle/>
          <a:p>
            <a:r>
              <a:rPr lang="en-US" sz="2800">
                <a:solidFill>
                  <a:schemeClr val="bg1"/>
                </a:solidFill>
                <a:latin typeface="Calibri" pitchFamily="34" charset="0"/>
              </a:rPr>
              <a:t>Tayyib</a:t>
            </a:r>
            <a:r>
              <a:rPr lang="en-US" sz="2800" b="0">
                <a:solidFill>
                  <a:schemeClr val="bg1"/>
                </a:solidFill>
                <a:latin typeface="Calibri" pitchFamily="34" charset="0"/>
              </a:rPr>
              <a:t> = </a:t>
            </a:r>
            <a:r>
              <a:rPr lang="en-US" sz="2800">
                <a:solidFill>
                  <a:schemeClr val="bg1"/>
                </a:solidFill>
                <a:latin typeface="Calibri" pitchFamily="34" charset="0"/>
              </a:rPr>
              <a:t>Good things = Safe things, that are of good quality </a:t>
            </a:r>
            <a:endParaRPr lang="en-US" sz="2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52400" y="1158875"/>
            <a:ext cx="8899525" cy="2727325"/>
            <a:chOff x="152400" y="1158875"/>
            <a:chExt cx="8899525" cy="2727325"/>
          </a:xfrm>
        </p:grpSpPr>
        <p:pic>
          <p:nvPicPr>
            <p:cNvPr id="24580" name="Picture 32"/>
            <p:cNvPicPr>
              <a:picLocks noChangeAspect="1" noChangeArrowheads="1"/>
            </p:cNvPicPr>
            <p:nvPr/>
          </p:nvPicPr>
          <p:blipFill>
            <a:blip r:embed="rId2"/>
            <a:srcRect/>
            <a:stretch>
              <a:fillRect/>
            </a:stretch>
          </p:blipFill>
          <p:spPr bwMode="auto">
            <a:xfrm>
              <a:off x="152400" y="1235075"/>
              <a:ext cx="2651125" cy="2651125"/>
            </a:xfrm>
            <a:prstGeom prst="rect">
              <a:avLst/>
            </a:prstGeom>
            <a:noFill/>
            <a:ln w="9525">
              <a:noFill/>
              <a:miter lim="800000"/>
              <a:headEnd/>
              <a:tailEnd/>
            </a:ln>
          </p:spPr>
        </p:pic>
        <p:pic>
          <p:nvPicPr>
            <p:cNvPr id="24581" name="Picture 3"/>
            <p:cNvPicPr>
              <a:picLocks noChangeAspect="1" noChangeArrowheads="1"/>
            </p:cNvPicPr>
            <p:nvPr/>
          </p:nvPicPr>
          <p:blipFill>
            <a:blip r:embed="rId2"/>
            <a:srcRect/>
            <a:stretch>
              <a:fillRect/>
            </a:stretch>
          </p:blipFill>
          <p:spPr bwMode="auto">
            <a:xfrm>
              <a:off x="6553200" y="1158875"/>
              <a:ext cx="2498725" cy="2498725"/>
            </a:xfrm>
            <a:prstGeom prst="rect">
              <a:avLst/>
            </a:prstGeom>
            <a:noFill/>
            <a:ln w="9525">
              <a:noFill/>
              <a:miter lim="800000"/>
              <a:headEnd/>
              <a:tailEnd/>
            </a:ln>
          </p:spPr>
        </p:pic>
      </p:grpSp>
      <p:sp>
        <p:nvSpPr>
          <p:cNvPr id="6" name="Text Box 5"/>
          <p:cNvSpPr txBox="1">
            <a:spLocks noChangeArrowheads="1"/>
          </p:cNvSpPr>
          <p:nvPr/>
        </p:nvSpPr>
        <p:spPr bwMode="auto">
          <a:xfrm>
            <a:off x="685800" y="76200"/>
            <a:ext cx="8153400" cy="5970588"/>
          </a:xfrm>
          <a:prstGeom prst="rect">
            <a:avLst/>
          </a:prstGeom>
          <a:noFill/>
          <a:ln>
            <a:noFill/>
          </a:ln>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150000"/>
              </a:lnSpc>
              <a:spcBef>
                <a:spcPts val="600"/>
              </a:spcBef>
              <a:defRPr/>
            </a:pPr>
            <a:r>
              <a:rPr lang="en-US" sz="2800" b="0" dirty="0" smtClean="0">
                <a:latin typeface="Calibri" pitchFamily="34" charset="0"/>
                <a:cs typeface="Calibri" pitchFamily="34" charset="0"/>
              </a:rPr>
              <a:t>Halal is the knowledge </a:t>
            </a:r>
            <a:r>
              <a:rPr lang="en-US" sz="2800" b="0" dirty="0">
                <a:latin typeface="Calibri" pitchFamily="34" charset="0"/>
                <a:cs typeface="Calibri" pitchFamily="34" charset="0"/>
              </a:rPr>
              <a:t>and action </a:t>
            </a:r>
            <a:r>
              <a:rPr lang="en-US" sz="2800" b="0" dirty="0" smtClean="0">
                <a:latin typeface="Calibri" pitchFamily="34" charset="0"/>
                <a:cs typeface="Calibri" pitchFamily="34" charset="0"/>
              </a:rPr>
              <a:t>taken to </a:t>
            </a:r>
            <a:r>
              <a:rPr lang="en-US" sz="2800" b="0" dirty="0">
                <a:latin typeface="Calibri" pitchFamily="34" charset="0"/>
                <a:cs typeface="Calibri" pitchFamily="34" charset="0"/>
              </a:rPr>
              <a:t>avoid</a:t>
            </a:r>
          </a:p>
          <a:p>
            <a:pPr algn="ctr" eaLnBrk="1" hangingPunct="1">
              <a:lnSpc>
                <a:spcPct val="150000"/>
              </a:lnSpc>
              <a:spcBef>
                <a:spcPts val="600"/>
              </a:spcBef>
              <a:defRPr/>
            </a:pPr>
            <a:r>
              <a:rPr lang="en-US" sz="2000" b="0" dirty="0" smtClean="0">
                <a:latin typeface="Calibri" pitchFamily="34" charset="0"/>
                <a:cs typeface="Calibri" pitchFamily="34" charset="0"/>
              </a:rPr>
              <a:t>hazards in what we eat and what we consume in its four categories </a:t>
            </a:r>
          </a:p>
          <a:p>
            <a:pPr algn="ctr" eaLnBrk="1" hangingPunct="1">
              <a:lnSpc>
                <a:spcPct val="150000"/>
              </a:lnSpc>
              <a:spcBef>
                <a:spcPts val="600"/>
              </a:spcBef>
              <a:defRPr/>
            </a:pPr>
            <a:r>
              <a:rPr lang="en-US" sz="2000" dirty="0" smtClean="0">
                <a:solidFill>
                  <a:srgbClr val="FF0000"/>
                </a:solidFill>
                <a:latin typeface="Calibri" pitchFamily="34" charset="0"/>
                <a:cs typeface="Calibri" pitchFamily="34" charset="0"/>
              </a:rPr>
              <a:t>  i.e. Microbial</a:t>
            </a:r>
            <a:r>
              <a:rPr lang="en-US" sz="2000" dirty="0">
                <a:solidFill>
                  <a:srgbClr val="FF0000"/>
                </a:solidFill>
                <a:latin typeface="Calibri" pitchFamily="34" charset="0"/>
                <a:cs typeface="Calibri" pitchFamily="34" charset="0"/>
              </a:rPr>
              <a:t>, chemical, </a:t>
            </a:r>
            <a:r>
              <a:rPr lang="en-US" sz="2000" dirty="0" smtClean="0">
                <a:solidFill>
                  <a:srgbClr val="FF0000"/>
                </a:solidFill>
                <a:latin typeface="Calibri" pitchFamily="34" charset="0"/>
                <a:cs typeface="Calibri" pitchFamily="34" charset="0"/>
              </a:rPr>
              <a:t>physical, </a:t>
            </a:r>
          </a:p>
          <a:p>
            <a:pPr algn="ctr" eaLnBrk="1" hangingPunct="1">
              <a:lnSpc>
                <a:spcPct val="150000"/>
              </a:lnSpc>
              <a:spcBef>
                <a:spcPts val="600"/>
              </a:spcBef>
              <a:defRPr/>
            </a:pPr>
            <a:r>
              <a:rPr lang="en-US" sz="2000" dirty="0" smtClean="0">
                <a:solidFill>
                  <a:srgbClr val="00B050"/>
                </a:solidFill>
                <a:latin typeface="Calibri" pitchFamily="34" charset="0"/>
                <a:cs typeface="Calibri" pitchFamily="34" charset="0"/>
              </a:rPr>
              <a:t>In addition, to that of religious nature</a:t>
            </a:r>
            <a:endParaRPr lang="en-US" sz="2800" dirty="0">
              <a:solidFill>
                <a:srgbClr val="00B050"/>
              </a:solidFill>
              <a:latin typeface="Calibri" pitchFamily="34" charset="0"/>
              <a:cs typeface="Calibri" pitchFamily="34" charset="0"/>
            </a:endParaRPr>
          </a:p>
          <a:p>
            <a:pPr algn="ctr" eaLnBrk="1" hangingPunct="1">
              <a:lnSpc>
                <a:spcPct val="150000"/>
              </a:lnSpc>
              <a:spcBef>
                <a:spcPts val="600"/>
              </a:spcBef>
              <a:defRPr/>
            </a:pPr>
            <a:r>
              <a:rPr lang="en-US" sz="2800" b="0" dirty="0">
                <a:latin typeface="Calibri" pitchFamily="34" charset="0"/>
                <a:cs typeface="Calibri" pitchFamily="34" charset="0"/>
              </a:rPr>
              <a:t>In products and services</a:t>
            </a:r>
          </a:p>
          <a:p>
            <a:pPr algn="ctr" eaLnBrk="1" hangingPunct="1">
              <a:lnSpc>
                <a:spcPct val="150000"/>
              </a:lnSpc>
              <a:spcBef>
                <a:spcPts val="600"/>
              </a:spcBef>
              <a:defRPr/>
            </a:pPr>
            <a:r>
              <a:rPr lang="en-US" sz="2800" b="0" dirty="0">
                <a:latin typeface="Calibri" pitchFamily="34" charset="0"/>
                <a:cs typeface="Calibri" pitchFamily="34" charset="0"/>
              </a:rPr>
              <a:t>in this </a:t>
            </a:r>
            <a:r>
              <a:rPr lang="en-US" sz="2800" b="0" dirty="0" smtClean="0">
                <a:latin typeface="Calibri" pitchFamily="34" charset="0"/>
                <a:cs typeface="Calibri" pitchFamily="34" charset="0"/>
              </a:rPr>
              <a:t>era</a:t>
            </a:r>
            <a:endParaRPr lang="en-US" sz="2800" b="0" dirty="0">
              <a:latin typeface="Calibri" pitchFamily="34" charset="0"/>
              <a:cs typeface="Calibri" pitchFamily="34" charset="0"/>
            </a:endParaRPr>
          </a:p>
          <a:p>
            <a:pPr algn="ctr" eaLnBrk="1" hangingPunct="1">
              <a:lnSpc>
                <a:spcPct val="150000"/>
              </a:lnSpc>
              <a:spcBef>
                <a:spcPts val="600"/>
              </a:spcBef>
              <a:defRPr/>
            </a:pPr>
            <a:r>
              <a:rPr lang="en-US" sz="2800" b="0" dirty="0" smtClean="0">
                <a:latin typeface="Calibri" pitchFamily="34" charset="0"/>
                <a:cs typeface="Calibri" pitchFamily="34" charset="0"/>
              </a:rPr>
              <a:t> </a:t>
            </a:r>
            <a:r>
              <a:rPr lang="en-US" sz="2800" b="0" dirty="0">
                <a:latin typeface="Calibri" pitchFamily="34" charset="0"/>
                <a:cs typeface="Calibri" pitchFamily="34" charset="0"/>
              </a:rPr>
              <a:t>were </a:t>
            </a:r>
            <a:r>
              <a:rPr lang="en-US" sz="2800" b="0" dirty="0" smtClean="0">
                <a:latin typeface="Calibri" pitchFamily="34" charset="0"/>
                <a:cs typeface="Calibri" pitchFamily="34" charset="0"/>
              </a:rPr>
              <a:t>there are many emerging cases</a:t>
            </a:r>
            <a:endParaRPr lang="en-US" sz="2800" b="0" dirty="0">
              <a:latin typeface="Calibri" pitchFamily="34" charset="0"/>
              <a:cs typeface="Calibri" pitchFamily="34" charset="0"/>
            </a:endParaRPr>
          </a:p>
          <a:p>
            <a:pPr algn="ctr" eaLnBrk="1" hangingPunct="1">
              <a:lnSpc>
                <a:spcPct val="150000"/>
              </a:lnSpc>
              <a:spcBef>
                <a:spcPts val="600"/>
              </a:spcBef>
              <a:defRPr/>
            </a:pPr>
            <a:r>
              <a:rPr lang="en-US" sz="2800" b="0" dirty="0" smtClean="0">
                <a:latin typeface="Calibri" pitchFamily="34" charset="0"/>
                <a:cs typeface="Calibri" pitchFamily="34" charset="0"/>
              </a:rPr>
              <a:t>and varied sources </a:t>
            </a:r>
          </a:p>
          <a:p>
            <a:pPr algn="ctr" eaLnBrk="1" hangingPunct="1">
              <a:lnSpc>
                <a:spcPct val="150000"/>
              </a:lnSpc>
              <a:spcBef>
                <a:spcPts val="600"/>
              </a:spcBef>
              <a:defRPr/>
            </a:pPr>
            <a:r>
              <a:rPr lang="en-US" sz="2800" b="0" dirty="0" smtClean="0">
                <a:latin typeface="Calibri" pitchFamily="34" charset="0"/>
                <a:cs typeface="Calibri" pitchFamily="34" charset="0"/>
              </a:rPr>
              <a:t>of </a:t>
            </a:r>
            <a:r>
              <a:rPr lang="en-US" sz="2800" b="0" dirty="0">
                <a:latin typeface="Calibri" pitchFamily="34" charset="0"/>
                <a:cs typeface="Calibri" pitchFamily="34" charset="0"/>
              </a:rPr>
              <a:t>raw </a:t>
            </a:r>
            <a:r>
              <a:rPr lang="en-US" sz="2800" b="0" dirty="0" smtClean="0">
                <a:latin typeface="Calibri" pitchFamily="34" charset="0"/>
                <a:cs typeface="Calibri" pitchFamily="34" charset="0"/>
              </a:rPr>
              <a:t>ingredients and </a:t>
            </a:r>
            <a:r>
              <a:rPr lang="en-US" sz="2800" b="0" dirty="0">
                <a:latin typeface="Calibri" pitchFamily="34" charset="0"/>
                <a:cs typeface="Calibri" pitchFamily="34" charset="0"/>
              </a:rPr>
              <a:t>methods of </a:t>
            </a:r>
            <a:r>
              <a:rPr lang="en-US" sz="2800" b="0" dirty="0" smtClean="0">
                <a:latin typeface="Calibri" pitchFamily="34" charset="0"/>
                <a:cs typeface="Calibri" pitchFamily="34" charset="0"/>
              </a:rPr>
              <a:t>production</a:t>
            </a:r>
            <a:endParaRPr lang="en-US" sz="3200" b="0" dirty="0" smtClean="0">
              <a:solidFill>
                <a:schemeClr val="tx2">
                  <a:lumMod val="60000"/>
                  <a:lumOff val="40000"/>
                </a:schemeClr>
              </a:solidFill>
              <a:latin typeface="Calibri" pitchFamily="34" charset="0"/>
              <a:cs typeface="Calibri" pitchFamily="34" charset="0"/>
            </a:endParaRPr>
          </a:p>
        </p:txBody>
      </p:sp>
      <p:sp>
        <p:nvSpPr>
          <p:cNvPr id="7" name="Rectangle 6"/>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Calibri" pitchFamily="34" charset="0"/>
              <a:cs typeface="Calibri" pitchFamily="34" charset="0"/>
            </a:endParaRPr>
          </a:p>
        </p:txBody>
      </p:sp>
      <p:pic>
        <p:nvPicPr>
          <p:cNvPr id="25603" name="Picture 11"/>
          <p:cNvPicPr>
            <a:picLocks noChangeAspect="1" noChangeArrowheads="1"/>
          </p:cNvPicPr>
          <p:nvPr/>
        </p:nvPicPr>
        <p:blipFill>
          <a:blip r:embed="rId2"/>
          <a:srcRect/>
          <a:stretch>
            <a:fillRect/>
          </a:stretch>
        </p:blipFill>
        <p:spPr bwMode="auto">
          <a:xfrm>
            <a:off x="317500" y="2992434"/>
            <a:ext cx="3949700" cy="2962275"/>
          </a:xfrm>
          <a:prstGeom prst="rect">
            <a:avLst/>
          </a:prstGeom>
          <a:noFill/>
          <a:ln w="9525">
            <a:noFill/>
            <a:miter lim="800000"/>
            <a:headEnd/>
            <a:tailEnd/>
          </a:ln>
        </p:spPr>
      </p:pic>
      <p:sp>
        <p:nvSpPr>
          <p:cNvPr id="25604" name="Title 1"/>
          <p:cNvSpPr txBox="1">
            <a:spLocks/>
          </p:cNvSpPr>
          <p:nvPr/>
        </p:nvSpPr>
        <p:spPr bwMode="auto">
          <a:xfrm>
            <a:off x="228600" y="228600"/>
            <a:ext cx="8610600" cy="3146425"/>
          </a:xfrm>
          <a:prstGeom prst="rect">
            <a:avLst/>
          </a:prstGeom>
          <a:noFill/>
          <a:ln w="9525">
            <a:noFill/>
            <a:miter lim="800000"/>
            <a:headEnd/>
            <a:tailEnd/>
          </a:ln>
        </p:spPr>
        <p:txBody>
          <a:bodyPr tIns="182880"/>
          <a:lstStyle/>
          <a:p>
            <a:pPr marL="342900" indent="-342900" algn="just">
              <a:lnSpc>
                <a:spcPct val="200000"/>
              </a:lnSpc>
              <a:buFont typeface="Courier New" pitchFamily="49" charset="0"/>
              <a:buChar char="o"/>
            </a:pPr>
            <a:r>
              <a:rPr lang="en-US" sz="2400" b="0">
                <a:latin typeface="Calibri" pitchFamily="34" charset="0"/>
                <a:ea typeface="MS PGothic" pitchFamily="34" charset="-128"/>
                <a:cs typeface="Calibri" pitchFamily="34" charset="0"/>
              </a:rPr>
              <a:t>Halal is the subject that every single Muslim should be acquainted with in food, non-food products and services to avoid </a:t>
            </a:r>
            <a:r>
              <a:rPr lang="en-US" sz="2400">
                <a:solidFill>
                  <a:srgbClr val="FF0000"/>
                </a:solidFill>
                <a:latin typeface="Calibri" pitchFamily="34" charset="0"/>
                <a:ea typeface="MS PGothic" pitchFamily="34" charset="-128"/>
                <a:cs typeface="Calibri" pitchFamily="34" charset="0"/>
              </a:rPr>
              <a:t>Hazardous</a:t>
            </a:r>
            <a:r>
              <a:rPr lang="en-US" sz="2400" b="0">
                <a:latin typeface="Calibri" pitchFamily="34" charset="0"/>
                <a:ea typeface="MS PGothic" pitchFamily="34" charset="-128"/>
                <a:cs typeface="Calibri" pitchFamily="34" charset="0"/>
              </a:rPr>
              <a:t> components</a:t>
            </a:r>
            <a:r>
              <a:rPr lang="en-US" sz="2400" baseline="30000">
                <a:solidFill>
                  <a:srgbClr val="FF0000"/>
                </a:solidFill>
                <a:latin typeface="Calibri" pitchFamily="34" charset="0"/>
                <a:ea typeface="MS PGothic" pitchFamily="34" charset="-128"/>
                <a:cs typeface="Calibri" pitchFamily="34" charset="0"/>
              </a:rPr>
              <a:t>1</a:t>
            </a:r>
            <a:r>
              <a:rPr lang="en-US" sz="2400" b="0">
                <a:latin typeface="Calibri" pitchFamily="34" charset="0"/>
                <a:ea typeface="MS PGothic" pitchFamily="34" charset="-128"/>
                <a:cs typeface="Calibri" pitchFamily="34" charset="0"/>
              </a:rPr>
              <a:t> and </a:t>
            </a:r>
            <a:r>
              <a:rPr lang="en-US" sz="2400">
                <a:solidFill>
                  <a:srgbClr val="FF0000"/>
                </a:solidFill>
                <a:latin typeface="Calibri" pitchFamily="34" charset="0"/>
                <a:ea typeface="MS PGothic" pitchFamily="34" charset="-128"/>
                <a:cs typeface="Calibri" pitchFamily="34" charset="0"/>
              </a:rPr>
              <a:t>non-safe</a:t>
            </a:r>
            <a:r>
              <a:rPr lang="en-US" sz="2400" b="0">
                <a:latin typeface="Calibri" pitchFamily="34" charset="0"/>
                <a:ea typeface="MS PGothic" pitchFamily="34" charset="-128"/>
                <a:cs typeface="Calibri" pitchFamily="34" charset="0"/>
              </a:rPr>
              <a:t> methods</a:t>
            </a:r>
            <a:r>
              <a:rPr lang="en-US" sz="2400" baseline="30000">
                <a:solidFill>
                  <a:srgbClr val="FF0000"/>
                </a:solidFill>
                <a:latin typeface="Calibri" pitchFamily="34" charset="0"/>
                <a:ea typeface="MS PGothic" pitchFamily="34" charset="-128"/>
                <a:cs typeface="Calibri" pitchFamily="34" charset="0"/>
              </a:rPr>
              <a:t>2</a:t>
            </a:r>
            <a:r>
              <a:rPr lang="en-US" sz="2400" b="0">
                <a:latin typeface="Calibri" pitchFamily="34" charset="0"/>
                <a:ea typeface="MS PGothic" pitchFamily="34" charset="-128"/>
                <a:cs typeface="Calibri" pitchFamily="34" charset="0"/>
              </a:rPr>
              <a:t> of production.</a:t>
            </a:r>
          </a:p>
        </p:txBody>
      </p:sp>
      <p:pic>
        <p:nvPicPr>
          <p:cNvPr id="25605" name="Picture 13"/>
          <p:cNvPicPr>
            <a:picLocks noChangeAspect="1" noChangeArrowheads="1"/>
          </p:cNvPicPr>
          <p:nvPr/>
        </p:nvPicPr>
        <p:blipFill>
          <a:blip r:embed="rId3"/>
          <a:srcRect/>
          <a:stretch>
            <a:fillRect/>
          </a:stretch>
        </p:blipFill>
        <p:spPr bwMode="auto">
          <a:xfrm>
            <a:off x="6477000" y="2857496"/>
            <a:ext cx="2033588" cy="1355725"/>
          </a:xfrm>
          <a:prstGeom prst="rect">
            <a:avLst/>
          </a:prstGeom>
          <a:noFill/>
          <a:ln w="9525">
            <a:noFill/>
            <a:miter lim="800000"/>
            <a:headEnd/>
            <a:tailEnd/>
          </a:ln>
        </p:spPr>
      </p:pic>
      <p:pic>
        <p:nvPicPr>
          <p:cNvPr id="25606" name="Picture 14"/>
          <p:cNvPicPr>
            <a:picLocks noChangeAspect="1" noChangeArrowheads="1"/>
          </p:cNvPicPr>
          <p:nvPr/>
        </p:nvPicPr>
        <p:blipFill>
          <a:blip r:embed="rId4"/>
          <a:srcRect/>
          <a:stretch>
            <a:fillRect/>
          </a:stretch>
        </p:blipFill>
        <p:spPr bwMode="auto">
          <a:xfrm>
            <a:off x="5208588" y="4999034"/>
            <a:ext cx="2286000" cy="1268412"/>
          </a:xfrm>
          <a:prstGeom prst="rect">
            <a:avLst/>
          </a:prstGeom>
          <a:noFill/>
          <a:ln w="9525">
            <a:noFill/>
            <a:miter lim="800000"/>
            <a:headEnd/>
            <a:tailEnd/>
          </a:ln>
        </p:spPr>
      </p:pic>
      <p:pic>
        <p:nvPicPr>
          <p:cNvPr id="25607" name="Picture 16"/>
          <p:cNvPicPr>
            <a:picLocks noChangeAspect="1" noChangeArrowheads="1"/>
          </p:cNvPicPr>
          <p:nvPr/>
        </p:nvPicPr>
        <p:blipFill>
          <a:blip r:embed="rId5"/>
          <a:srcRect/>
          <a:stretch>
            <a:fillRect/>
          </a:stretch>
        </p:blipFill>
        <p:spPr bwMode="auto">
          <a:xfrm>
            <a:off x="4800600" y="2940046"/>
            <a:ext cx="1071563" cy="1500188"/>
          </a:xfrm>
          <a:prstGeom prst="rect">
            <a:avLst/>
          </a:prstGeom>
          <a:noFill/>
          <a:ln w="9525">
            <a:noFill/>
            <a:miter lim="800000"/>
            <a:headEnd/>
            <a:tailEnd/>
          </a:ln>
        </p:spPr>
      </p:pic>
      <p:sp>
        <p:nvSpPr>
          <p:cNvPr id="8" name="Rectangle 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p>
        </p:txBody>
      </p:sp>
      <p:sp>
        <p:nvSpPr>
          <p:cNvPr id="26627" name="Rectangle 3"/>
          <p:cNvSpPr>
            <a:spLocks noChangeArrowheads="1"/>
          </p:cNvSpPr>
          <p:nvPr/>
        </p:nvSpPr>
        <p:spPr bwMode="auto">
          <a:xfrm>
            <a:off x="757238" y="2057400"/>
            <a:ext cx="7620000" cy="1508125"/>
          </a:xfrm>
          <a:prstGeom prst="rect">
            <a:avLst/>
          </a:prstGeom>
          <a:noFill/>
          <a:ln w="9525">
            <a:noFill/>
            <a:miter lim="800000"/>
            <a:headEnd/>
            <a:tailEnd/>
          </a:ln>
        </p:spPr>
        <p:txBody>
          <a:bodyPr>
            <a:spAutoFit/>
          </a:bodyPr>
          <a:lstStyle/>
          <a:p>
            <a:pPr algn="just">
              <a:lnSpc>
                <a:spcPct val="150000"/>
              </a:lnSpc>
            </a:pPr>
            <a:r>
              <a:rPr lang="en-US" sz="3200" b="0">
                <a:solidFill>
                  <a:schemeClr val="bg1"/>
                </a:solidFill>
                <a:latin typeface="Calibri" pitchFamily="34" charset="0"/>
              </a:rPr>
              <a:t>What products and services we should be concern with?</a:t>
            </a:r>
            <a:endParaRPr lang="ar-KW" sz="3200" b="0">
              <a:solidFill>
                <a:schemeClr val="bg1"/>
              </a:solidFill>
              <a:latin typeface="Calibri" pitchFamily="34" charset="0"/>
              <a:cs typeface="Simplified Arabic" pitchFamily="18"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39725" y="774700"/>
            <a:ext cx="8464550" cy="749300"/>
            <a:chOff x="339594" y="485617"/>
            <a:chExt cx="8464811" cy="749459"/>
          </a:xfrm>
        </p:grpSpPr>
        <p:sp>
          <p:nvSpPr>
            <p:cNvPr id="5" name="Freeform 4"/>
            <p:cNvSpPr/>
            <p:nvPr/>
          </p:nvSpPr>
          <p:spPr>
            <a:xfrm>
              <a:off x="714256" y="560246"/>
              <a:ext cx="8090149" cy="600202"/>
            </a:xfrm>
            <a:custGeom>
              <a:avLst/>
              <a:gdLst>
                <a:gd name="connsiteX0" fmla="*/ 0 w 8090081"/>
                <a:gd name="connsiteY0" fmla="*/ 0 h 599567"/>
                <a:gd name="connsiteX1" fmla="*/ 8090081 w 8090081"/>
                <a:gd name="connsiteY1" fmla="*/ 0 h 599567"/>
                <a:gd name="connsiteX2" fmla="*/ 8090081 w 8090081"/>
                <a:gd name="connsiteY2" fmla="*/ 599567 h 599567"/>
                <a:gd name="connsiteX3" fmla="*/ 0 w 8090081"/>
                <a:gd name="connsiteY3" fmla="*/ 599567 h 599567"/>
                <a:gd name="connsiteX4" fmla="*/ 0 w 8090081"/>
                <a:gd name="connsiteY4" fmla="*/ 0 h 5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0081" h="599567">
                  <a:moveTo>
                    <a:pt x="0" y="0"/>
                  </a:moveTo>
                  <a:lnTo>
                    <a:pt x="8090081" y="0"/>
                  </a:lnTo>
                  <a:lnTo>
                    <a:pt x="8090081" y="599567"/>
                  </a:lnTo>
                  <a:lnTo>
                    <a:pt x="0" y="599567"/>
                  </a:lnTo>
                  <a:lnTo>
                    <a:pt x="0" y="0"/>
                  </a:lnTo>
                  <a:close/>
                </a:path>
              </a:pathLst>
            </a:custGeom>
            <a:ln>
              <a:solidFill>
                <a:schemeClr val="tx1"/>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75907" rIns="45720" spcCol="1270" anchor="ctr"/>
            <a:lstStyle/>
            <a:p>
              <a:pPr algn="just">
                <a:lnSpc>
                  <a:spcPct val="150000"/>
                </a:lnSpc>
                <a:defRPr/>
              </a:pPr>
              <a:r>
                <a:rPr lang="en-US" dirty="0">
                  <a:solidFill>
                    <a:srgbClr val="FF0000"/>
                  </a:solidFill>
                  <a:latin typeface="Calibri" pitchFamily="34" charset="0"/>
                  <a:cs typeface="Calibri" pitchFamily="34" charset="0"/>
                </a:rPr>
                <a:t>1. Food and beverage products.</a:t>
              </a:r>
            </a:p>
          </p:txBody>
        </p:sp>
        <p:sp>
          <p:nvSpPr>
            <p:cNvPr id="6" name="Oval 5"/>
            <p:cNvSpPr/>
            <p:nvPr/>
          </p:nvSpPr>
          <p:spPr>
            <a:xfrm>
              <a:off x="339594" y="485617"/>
              <a:ext cx="749323" cy="749459"/>
            </a:xfrm>
            <a:prstGeom prst="ellipse">
              <a:avLst/>
            </a:prstGeom>
            <a:ln>
              <a:solidFill>
                <a:schemeClr val="tx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 name="Group 6"/>
          <p:cNvGrpSpPr>
            <a:grpSpLocks/>
          </p:cNvGrpSpPr>
          <p:nvPr/>
        </p:nvGrpSpPr>
        <p:grpSpPr bwMode="auto">
          <a:xfrm>
            <a:off x="882650" y="1612900"/>
            <a:ext cx="7921625" cy="749300"/>
            <a:chOff x="882556" y="1385496"/>
            <a:chExt cx="7921849" cy="749459"/>
          </a:xfrm>
        </p:grpSpPr>
        <p:sp>
          <p:nvSpPr>
            <p:cNvPr id="8" name="Freeform 7"/>
            <p:cNvSpPr/>
            <p:nvPr/>
          </p:nvSpPr>
          <p:spPr>
            <a:xfrm>
              <a:off x="1257217" y="1460125"/>
              <a:ext cx="7547188" cy="600202"/>
            </a:xfrm>
            <a:custGeom>
              <a:avLst/>
              <a:gdLst>
                <a:gd name="connsiteX0" fmla="*/ 0 w 7547119"/>
                <a:gd name="connsiteY0" fmla="*/ 0 h 599567"/>
                <a:gd name="connsiteX1" fmla="*/ 7547119 w 7547119"/>
                <a:gd name="connsiteY1" fmla="*/ 0 h 599567"/>
                <a:gd name="connsiteX2" fmla="*/ 7547119 w 7547119"/>
                <a:gd name="connsiteY2" fmla="*/ 599567 h 599567"/>
                <a:gd name="connsiteX3" fmla="*/ 0 w 7547119"/>
                <a:gd name="connsiteY3" fmla="*/ 599567 h 599567"/>
                <a:gd name="connsiteX4" fmla="*/ 0 w 7547119"/>
                <a:gd name="connsiteY4" fmla="*/ 0 h 5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7119" h="599567">
                  <a:moveTo>
                    <a:pt x="0" y="0"/>
                  </a:moveTo>
                  <a:lnTo>
                    <a:pt x="7547119" y="0"/>
                  </a:lnTo>
                  <a:lnTo>
                    <a:pt x="7547119" y="599567"/>
                  </a:lnTo>
                  <a:lnTo>
                    <a:pt x="0" y="599567"/>
                  </a:lnTo>
                  <a:lnTo>
                    <a:pt x="0" y="0"/>
                  </a:lnTo>
                  <a:close/>
                </a:path>
              </a:pathLst>
            </a:custGeom>
            <a:ln>
              <a:solidFill>
                <a:schemeClr val="tx1"/>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75907" rIns="45720" spcCol="1270" anchor="ctr"/>
            <a:lstStyle/>
            <a:p>
              <a:pPr algn="just">
                <a:lnSpc>
                  <a:spcPct val="150000"/>
                </a:lnSpc>
                <a:defRPr/>
              </a:pPr>
              <a:r>
                <a:rPr lang="en-US" dirty="0">
                  <a:solidFill>
                    <a:srgbClr val="FF0000"/>
                  </a:solidFill>
                  <a:latin typeface="Calibri" pitchFamily="34" charset="0"/>
                  <a:cs typeface="Calibri" pitchFamily="34" charset="0"/>
                </a:rPr>
                <a:t>2. Cosmetics.</a:t>
              </a:r>
            </a:p>
          </p:txBody>
        </p:sp>
        <p:sp>
          <p:nvSpPr>
            <p:cNvPr id="9" name="Oval 8"/>
            <p:cNvSpPr/>
            <p:nvPr/>
          </p:nvSpPr>
          <p:spPr>
            <a:xfrm>
              <a:off x="882556" y="1385496"/>
              <a:ext cx="749321" cy="749459"/>
            </a:xfrm>
            <a:prstGeom prst="ellipse">
              <a:avLst/>
            </a:prstGeom>
            <a:ln>
              <a:solidFill>
                <a:schemeClr val="tx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4" name="Group 9"/>
          <p:cNvGrpSpPr>
            <a:grpSpLocks/>
          </p:cNvGrpSpPr>
          <p:nvPr/>
        </p:nvGrpSpPr>
        <p:grpSpPr bwMode="auto">
          <a:xfrm>
            <a:off x="1179513" y="2451100"/>
            <a:ext cx="7624762" cy="749300"/>
            <a:chOff x="1180097" y="2284715"/>
            <a:chExt cx="7624307" cy="749459"/>
          </a:xfrm>
        </p:grpSpPr>
        <p:sp>
          <p:nvSpPr>
            <p:cNvPr id="11" name="Freeform 10"/>
            <p:cNvSpPr/>
            <p:nvPr/>
          </p:nvSpPr>
          <p:spPr>
            <a:xfrm>
              <a:off x="1554725" y="2359344"/>
              <a:ext cx="7249679" cy="600202"/>
            </a:xfrm>
            <a:custGeom>
              <a:avLst/>
              <a:gdLst>
                <a:gd name="connsiteX0" fmla="*/ 0 w 7249578"/>
                <a:gd name="connsiteY0" fmla="*/ 0 h 599567"/>
                <a:gd name="connsiteX1" fmla="*/ 7249578 w 7249578"/>
                <a:gd name="connsiteY1" fmla="*/ 0 h 599567"/>
                <a:gd name="connsiteX2" fmla="*/ 7249578 w 7249578"/>
                <a:gd name="connsiteY2" fmla="*/ 599567 h 599567"/>
                <a:gd name="connsiteX3" fmla="*/ 0 w 7249578"/>
                <a:gd name="connsiteY3" fmla="*/ 599567 h 599567"/>
                <a:gd name="connsiteX4" fmla="*/ 0 w 7249578"/>
                <a:gd name="connsiteY4" fmla="*/ 0 h 5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578" h="599567">
                  <a:moveTo>
                    <a:pt x="0" y="0"/>
                  </a:moveTo>
                  <a:lnTo>
                    <a:pt x="7249578" y="0"/>
                  </a:lnTo>
                  <a:lnTo>
                    <a:pt x="7249578" y="599567"/>
                  </a:lnTo>
                  <a:lnTo>
                    <a:pt x="0" y="599567"/>
                  </a:lnTo>
                  <a:lnTo>
                    <a:pt x="0" y="0"/>
                  </a:lnTo>
                  <a:close/>
                </a:path>
              </a:pathLst>
            </a:custGeom>
            <a:ln>
              <a:solidFill>
                <a:schemeClr val="tx1"/>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75907" rIns="45720" spcCol="1270" anchor="ctr"/>
            <a:lstStyle/>
            <a:p>
              <a:pPr algn="just">
                <a:lnSpc>
                  <a:spcPct val="150000"/>
                </a:lnSpc>
                <a:defRPr/>
              </a:pPr>
              <a:r>
                <a:rPr lang="en-US" dirty="0">
                  <a:solidFill>
                    <a:srgbClr val="FF0000"/>
                  </a:solidFill>
                  <a:latin typeface="Calibri" pitchFamily="34" charset="0"/>
                  <a:cs typeface="Calibri" pitchFamily="34" charset="0"/>
                </a:rPr>
                <a:t>3. Pharmaceuticals.</a:t>
              </a:r>
            </a:p>
          </p:txBody>
        </p:sp>
        <p:sp>
          <p:nvSpPr>
            <p:cNvPr id="12" name="Oval 11"/>
            <p:cNvSpPr/>
            <p:nvPr/>
          </p:nvSpPr>
          <p:spPr>
            <a:xfrm>
              <a:off x="1180097" y="2284715"/>
              <a:ext cx="749255" cy="749459"/>
            </a:xfrm>
            <a:prstGeom prst="ellipse">
              <a:avLst/>
            </a:prstGeom>
            <a:ln>
              <a:solidFill>
                <a:schemeClr val="tx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7" name="Group 12"/>
          <p:cNvGrpSpPr>
            <a:grpSpLocks/>
          </p:cNvGrpSpPr>
          <p:nvPr/>
        </p:nvGrpSpPr>
        <p:grpSpPr bwMode="auto">
          <a:xfrm>
            <a:off x="1274763" y="3289300"/>
            <a:ext cx="7529512" cy="749300"/>
            <a:chOff x="1275099" y="3184594"/>
            <a:chExt cx="7529305" cy="749459"/>
          </a:xfrm>
        </p:grpSpPr>
        <p:sp>
          <p:nvSpPr>
            <p:cNvPr id="14" name="Freeform 13"/>
            <p:cNvSpPr/>
            <p:nvPr/>
          </p:nvSpPr>
          <p:spPr>
            <a:xfrm>
              <a:off x="1649739" y="3259223"/>
              <a:ext cx="7154665" cy="600202"/>
            </a:xfrm>
            <a:custGeom>
              <a:avLst/>
              <a:gdLst>
                <a:gd name="connsiteX0" fmla="*/ 0 w 7154576"/>
                <a:gd name="connsiteY0" fmla="*/ 0 h 599567"/>
                <a:gd name="connsiteX1" fmla="*/ 7154576 w 7154576"/>
                <a:gd name="connsiteY1" fmla="*/ 0 h 599567"/>
                <a:gd name="connsiteX2" fmla="*/ 7154576 w 7154576"/>
                <a:gd name="connsiteY2" fmla="*/ 599567 h 599567"/>
                <a:gd name="connsiteX3" fmla="*/ 0 w 7154576"/>
                <a:gd name="connsiteY3" fmla="*/ 599567 h 599567"/>
                <a:gd name="connsiteX4" fmla="*/ 0 w 7154576"/>
                <a:gd name="connsiteY4" fmla="*/ 0 h 5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576" h="599567">
                  <a:moveTo>
                    <a:pt x="0" y="0"/>
                  </a:moveTo>
                  <a:lnTo>
                    <a:pt x="7154576" y="0"/>
                  </a:lnTo>
                  <a:lnTo>
                    <a:pt x="7154576" y="599567"/>
                  </a:lnTo>
                  <a:lnTo>
                    <a:pt x="0" y="599567"/>
                  </a:lnTo>
                  <a:lnTo>
                    <a:pt x="0" y="0"/>
                  </a:lnTo>
                  <a:close/>
                </a:path>
              </a:pathLst>
            </a:custGeom>
            <a:ln>
              <a:solidFill>
                <a:schemeClr val="tx1"/>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75907" rIns="45720" spcCol="1270" anchor="ctr"/>
            <a:lstStyle/>
            <a:p>
              <a:pPr algn="just">
                <a:lnSpc>
                  <a:spcPct val="150000"/>
                </a:lnSpc>
                <a:defRPr/>
              </a:pPr>
              <a:r>
                <a:rPr lang="en-US" dirty="0">
                  <a:solidFill>
                    <a:srgbClr val="FF0000"/>
                  </a:solidFill>
                  <a:latin typeface="Calibri" pitchFamily="34" charset="0"/>
                  <a:cs typeface="Calibri" pitchFamily="34" charset="0"/>
                </a:rPr>
                <a:t>4. Health Care Products.</a:t>
              </a:r>
            </a:p>
          </p:txBody>
        </p:sp>
        <p:sp>
          <p:nvSpPr>
            <p:cNvPr id="15" name="Oval 14"/>
            <p:cNvSpPr/>
            <p:nvPr/>
          </p:nvSpPr>
          <p:spPr>
            <a:xfrm>
              <a:off x="1275099" y="3184594"/>
              <a:ext cx="749279" cy="749459"/>
            </a:xfrm>
            <a:prstGeom prst="ellipse">
              <a:avLst/>
            </a:prstGeom>
            <a:ln>
              <a:solidFill>
                <a:schemeClr val="tx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0" name="Group 15"/>
          <p:cNvGrpSpPr>
            <a:grpSpLocks/>
          </p:cNvGrpSpPr>
          <p:nvPr/>
        </p:nvGrpSpPr>
        <p:grpSpPr bwMode="auto">
          <a:xfrm>
            <a:off x="1179513" y="4127500"/>
            <a:ext cx="7624762" cy="749300"/>
            <a:chOff x="1180097" y="4084473"/>
            <a:chExt cx="7624307" cy="749459"/>
          </a:xfrm>
        </p:grpSpPr>
        <p:sp>
          <p:nvSpPr>
            <p:cNvPr id="17" name="Freeform 16"/>
            <p:cNvSpPr/>
            <p:nvPr/>
          </p:nvSpPr>
          <p:spPr>
            <a:xfrm>
              <a:off x="1554725" y="4159102"/>
              <a:ext cx="7249679" cy="600202"/>
            </a:xfrm>
            <a:custGeom>
              <a:avLst/>
              <a:gdLst>
                <a:gd name="connsiteX0" fmla="*/ 0 w 7249578"/>
                <a:gd name="connsiteY0" fmla="*/ 0 h 599567"/>
                <a:gd name="connsiteX1" fmla="*/ 7249578 w 7249578"/>
                <a:gd name="connsiteY1" fmla="*/ 0 h 599567"/>
                <a:gd name="connsiteX2" fmla="*/ 7249578 w 7249578"/>
                <a:gd name="connsiteY2" fmla="*/ 599567 h 599567"/>
                <a:gd name="connsiteX3" fmla="*/ 0 w 7249578"/>
                <a:gd name="connsiteY3" fmla="*/ 599567 h 599567"/>
                <a:gd name="connsiteX4" fmla="*/ 0 w 7249578"/>
                <a:gd name="connsiteY4" fmla="*/ 0 h 5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578" h="599567">
                  <a:moveTo>
                    <a:pt x="0" y="0"/>
                  </a:moveTo>
                  <a:lnTo>
                    <a:pt x="7249578" y="0"/>
                  </a:lnTo>
                  <a:lnTo>
                    <a:pt x="7249578" y="599567"/>
                  </a:lnTo>
                  <a:lnTo>
                    <a:pt x="0" y="599567"/>
                  </a:lnTo>
                  <a:lnTo>
                    <a:pt x="0" y="0"/>
                  </a:lnTo>
                  <a:close/>
                </a:path>
              </a:pathLst>
            </a:custGeom>
            <a:ln>
              <a:solidFill>
                <a:schemeClr val="tx1"/>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75907" rIns="45720" spcCol="1270" anchor="ctr"/>
            <a:lstStyle/>
            <a:p>
              <a:pPr algn="just">
                <a:lnSpc>
                  <a:spcPct val="150000"/>
                </a:lnSpc>
                <a:defRPr/>
              </a:pPr>
              <a:r>
                <a:rPr lang="en-US" dirty="0">
                  <a:solidFill>
                    <a:srgbClr val="FF0000"/>
                  </a:solidFill>
                  <a:latin typeface="Calibri" pitchFamily="34" charset="0"/>
                  <a:cs typeface="Calibri" pitchFamily="34" charset="0"/>
                </a:rPr>
                <a:t>5. Personal and household cleaning items.</a:t>
              </a:r>
            </a:p>
          </p:txBody>
        </p:sp>
        <p:sp>
          <p:nvSpPr>
            <p:cNvPr id="18" name="Oval 17"/>
            <p:cNvSpPr/>
            <p:nvPr/>
          </p:nvSpPr>
          <p:spPr>
            <a:xfrm>
              <a:off x="1180097" y="4084473"/>
              <a:ext cx="749255" cy="749459"/>
            </a:xfrm>
            <a:prstGeom prst="ellipse">
              <a:avLst/>
            </a:prstGeom>
            <a:ln>
              <a:solidFill>
                <a:schemeClr val="tx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3" name="Group 18"/>
          <p:cNvGrpSpPr>
            <a:grpSpLocks/>
          </p:cNvGrpSpPr>
          <p:nvPr/>
        </p:nvGrpSpPr>
        <p:grpSpPr bwMode="auto">
          <a:xfrm>
            <a:off x="882650" y="4954588"/>
            <a:ext cx="7921625" cy="750887"/>
            <a:chOff x="882556" y="4983692"/>
            <a:chExt cx="7921849" cy="749459"/>
          </a:xfrm>
        </p:grpSpPr>
        <p:sp>
          <p:nvSpPr>
            <p:cNvPr id="20" name="Freeform 19"/>
            <p:cNvSpPr/>
            <p:nvPr/>
          </p:nvSpPr>
          <p:spPr>
            <a:xfrm>
              <a:off x="1257217" y="5058162"/>
              <a:ext cx="7547188" cy="600519"/>
            </a:xfrm>
            <a:custGeom>
              <a:avLst/>
              <a:gdLst>
                <a:gd name="connsiteX0" fmla="*/ 0 w 7547119"/>
                <a:gd name="connsiteY0" fmla="*/ 0 h 599567"/>
                <a:gd name="connsiteX1" fmla="*/ 7547119 w 7547119"/>
                <a:gd name="connsiteY1" fmla="*/ 0 h 599567"/>
                <a:gd name="connsiteX2" fmla="*/ 7547119 w 7547119"/>
                <a:gd name="connsiteY2" fmla="*/ 599567 h 599567"/>
                <a:gd name="connsiteX3" fmla="*/ 0 w 7547119"/>
                <a:gd name="connsiteY3" fmla="*/ 599567 h 599567"/>
                <a:gd name="connsiteX4" fmla="*/ 0 w 7547119"/>
                <a:gd name="connsiteY4" fmla="*/ 0 h 5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7119" h="599567">
                  <a:moveTo>
                    <a:pt x="0" y="0"/>
                  </a:moveTo>
                  <a:lnTo>
                    <a:pt x="7547119" y="0"/>
                  </a:lnTo>
                  <a:lnTo>
                    <a:pt x="7547119" y="599567"/>
                  </a:lnTo>
                  <a:lnTo>
                    <a:pt x="0" y="599567"/>
                  </a:lnTo>
                  <a:lnTo>
                    <a:pt x="0" y="0"/>
                  </a:lnTo>
                  <a:close/>
                </a:path>
              </a:pathLst>
            </a:custGeom>
            <a:ln>
              <a:solidFill>
                <a:schemeClr val="tx1"/>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75907" rIns="45720" spcCol="1270" anchor="ctr"/>
            <a:lstStyle/>
            <a:p>
              <a:pPr algn="just">
                <a:lnSpc>
                  <a:spcPct val="150000"/>
                </a:lnSpc>
                <a:defRPr/>
              </a:pPr>
              <a:r>
                <a:rPr lang="en-US" dirty="0">
                  <a:solidFill>
                    <a:srgbClr val="FF0000"/>
                  </a:solidFill>
                  <a:latin typeface="Calibri" pitchFamily="34" charset="0"/>
                  <a:cs typeface="Calibri" pitchFamily="34" charset="0"/>
                </a:rPr>
                <a:t>6. Supportive services (analytical laboratories, Halal certification, etc.).</a:t>
              </a:r>
            </a:p>
          </p:txBody>
        </p:sp>
        <p:sp>
          <p:nvSpPr>
            <p:cNvPr id="21" name="Oval 20"/>
            <p:cNvSpPr/>
            <p:nvPr/>
          </p:nvSpPr>
          <p:spPr>
            <a:xfrm>
              <a:off x="882556" y="4983692"/>
              <a:ext cx="749321" cy="749459"/>
            </a:xfrm>
            <a:prstGeom prst="ellipse">
              <a:avLst/>
            </a:prstGeom>
            <a:ln>
              <a:solidFill>
                <a:schemeClr val="tx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6" name="Group 21"/>
          <p:cNvGrpSpPr>
            <a:grpSpLocks/>
          </p:cNvGrpSpPr>
          <p:nvPr/>
        </p:nvGrpSpPr>
        <p:grpSpPr bwMode="auto">
          <a:xfrm>
            <a:off x="339725" y="5803900"/>
            <a:ext cx="8464550" cy="749300"/>
            <a:chOff x="339594" y="5883571"/>
            <a:chExt cx="8464811" cy="749459"/>
          </a:xfrm>
        </p:grpSpPr>
        <p:sp>
          <p:nvSpPr>
            <p:cNvPr id="23" name="Freeform 22"/>
            <p:cNvSpPr/>
            <p:nvPr/>
          </p:nvSpPr>
          <p:spPr>
            <a:xfrm>
              <a:off x="714256" y="5958200"/>
              <a:ext cx="8090149" cy="600202"/>
            </a:xfrm>
            <a:custGeom>
              <a:avLst/>
              <a:gdLst>
                <a:gd name="connsiteX0" fmla="*/ 0 w 8090081"/>
                <a:gd name="connsiteY0" fmla="*/ 0 h 599567"/>
                <a:gd name="connsiteX1" fmla="*/ 8090081 w 8090081"/>
                <a:gd name="connsiteY1" fmla="*/ 0 h 599567"/>
                <a:gd name="connsiteX2" fmla="*/ 8090081 w 8090081"/>
                <a:gd name="connsiteY2" fmla="*/ 599567 h 599567"/>
                <a:gd name="connsiteX3" fmla="*/ 0 w 8090081"/>
                <a:gd name="connsiteY3" fmla="*/ 599567 h 599567"/>
                <a:gd name="connsiteX4" fmla="*/ 0 w 8090081"/>
                <a:gd name="connsiteY4" fmla="*/ 0 h 5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0081" h="599567">
                  <a:moveTo>
                    <a:pt x="0" y="0"/>
                  </a:moveTo>
                  <a:lnTo>
                    <a:pt x="8090081" y="0"/>
                  </a:lnTo>
                  <a:lnTo>
                    <a:pt x="8090081" y="599567"/>
                  </a:lnTo>
                  <a:lnTo>
                    <a:pt x="0" y="599567"/>
                  </a:lnTo>
                  <a:lnTo>
                    <a:pt x="0" y="0"/>
                  </a:lnTo>
                  <a:close/>
                </a:path>
              </a:pathLst>
            </a:custGeom>
            <a:ln>
              <a:solidFill>
                <a:schemeClr val="tx1"/>
              </a:solid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475907" rIns="45720" spcCol="1270" anchor="ctr"/>
            <a:lstStyle/>
            <a:p>
              <a:pPr algn="just">
                <a:lnSpc>
                  <a:spcPct val="150000"/>
                </a:lnSpc>
                <a:defRPr/>
              </a:pPr>
              <a:r>
                <a:rPr lang="en-US" dirty="0">
                  <a:solidFill>
                    <a:srgbClr val="FF0000"/>
                  </a:solidFill>
                  <a:latin typeface="Calibri" pitchFamily="34" charset="0"/>
                  <a:cs typeface="Calibri" pitchFamily="34" charset="0"/>
                </a:rPr>
                <a:t>7. Primary raw materials (e.g. gelatin, enzymes, fats, proteins).</a:t>
              </a:r>
            </a:p>
          </p:txBody>
        </p:sp>
        <p:sp>
          <p:nvSpPr>
            <p:cNvPr id="24" name="Oval 23"/>
            <p:cNvSpPr/>
            <p:nvPr/>
          </p:nvSpPr>
          <p:spPr>
            <a:xfrm>
              <a:off x="339594" y="5883571"/>
              <a:ext cx="749323" cy="749459"/>
            </a:xfrm>
            <a:prstGeom prst="ellipse">
              <a:avLst/>
            </a:prstGeom>
            <a:ln>
              <a:solidFill>
                <a:schemeClr val="tx1"/>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6" name="Title 1"/>
          <p:cNvSpPr txBox="1">
            <a:spLocks/>
          </p:cNvSpPr>
          <p:nvPr/>
        </p:nvSpPr>
        <p:spPr bwMode="auto">
          <a:xfrm>
            <a:off x="0" y="0"/>
            <a:ext cx="9153525" cy="485775"/>
          </a:xfrm>
          <a:prstGeom prst="rect">
            <a:avLst/>
          </a:prstGeom>
          <a:solidFill>
            <a:srgbClr val="00B0F0"/>
          </a:solidFill>
          <a:ln>
            <a:noFill/>
          </a:ln>
        </p:spPr>
        <p:txBody>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marL="342900" indent="-342900" algn="just">
              <a:spcBef>
                <a:spcPts val="600"/>
              </a:spcBef>
              <a:buClr>
                <a:srgbClr val="4D4D4D"/>
              </a:buClr>
              <a:defRPr/>
            </a:pPr>
            <a:r>
              <a:rPr lang="en-US" sz="2400" kern="0" dirty="0" smtClean="0">
                <a:solidFill>
                  <a:schemeClr val="bg1"/>
                </a:solidFill>
                <a:latin typeface="Calibri" pitchFamily="34" charset="0"/>
                <a:cs typeface="Calibri" pitchFamily="34" charset="0"/>
              </a:rPr>
              <a:t>Halal covers </a:t>
            </a:r>
            <a:r>
              <a:rPr lang="en-US" sz="2400" kern="0" dirty="0">
                <a:solidFill>
                  <a:schemeClr val="bg1"/>
                </a:solidFill>
                <a:latin typeface="Calibri" pitchFamily="34" charset="0"/>
                <a:cs typeface="Calibri" pitchFamily="34" charset="0"/>
              </a:rPr>
              <a:t>both food and </a:t>
            </a:r>
            <a:r>
              <a:rPr lang="en-US" sz="2400" kern="0" dirty="0" smtClean="0">
                <a:solidFill>
                  <a:schemeClr val="bg1"/>
                </a:solidFill>
                <a:latin typeface="Calibri" pitchFamily="34" charset="0"/>
                <a:cs typeface="Calibri" pitchFamily="34" charset="0"/>
              </a:rPr>
              <a:t>non-food products and services</a:t>
            </a:r>
            <a:endParaRPr lang="en-US" sz="2400" b="0" kern="0"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5" name="Rectangle 3"/>
          <p:cNvSpPr>
            <a:spLocks noChangeArrowheads="1"/>
          </p:cNvSpPr>
          <p:nvPr/>
        </p:nvSpPr>
        <p:spPr bwMode="auto">
          <a:xfrm>
            <a:off x="757238" y="1752600"/>
            <a:ext cx="7620000" cy="1924050"/>
          </a:xfrm>
          <a:prstGeom prst="rect">
            <a:avLst/>
          </a:prstGeom>
          <a:noFill/>
          <a:ln w="9525">
            <a:noFill/>
            <a:miter lim="800000"/>
            <a:headEnd/>
            <a:tailEnd/>
          </a:ln>
        </p:spPr>
        <p:txBody>
          <a:bodyPr>
            <a:spAutoFit/>
          </a:bodyPr>
          <a:lstStyle/>
          <a:p>
            <a:pPr algn="just">
              <a:lnSpc>
                <a:spcPct val="200000"/>
              </a:lnSpc>
            </a:pPr>
            <a:r>
              <a:rPr lang="en-US" sz="3200" b="0">
                <a:solidFill>
                  <a:schemeClr val="bg1"/>
                </a:solidFill>
                <a:latin typeface="Calibri" pitchFamily="34" charset="0"/>
              </a:rPr>
              <a:t>Comparisons between present and past with regard to safety in religious food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hmazeedi\Desktop\NAVLAKHI.critical-ingredients-in-your-food-final-guy1ja531lex\critical-ingred54a1b3a8\content\data\repo\2898692818.jpg"/>
          <p:cNvPicPr>
            <a:picLocks noChangeAspect="1" noChangeArrowheads="1"/>
          </p:cNvPicPr>
          <p:nvPr/>
        </p:nvPicPr>
        <p:blipFill>
          <a:blip r:embed="rId2">
            <a:extLst/>
          </a:blip>
          <a:srcRect/>
          <a:stretch>
            <a:fillRect/>
          </a:stretch>
        </p:blipFill>
        <p:spPr bwMode="auto">
          <a:xfrm>
            <a:off x="2895600" y="914400"/>
            <a:ext cx="3505200" cy="2628900"/>
          </a:xfrm>
          <a:prstGeom prst="rect">
            <a:avLst/>
          </a:prstGeom>
          <a:noFill/>
          <a:ln>
            <a:noFill/>
          </a:ln>
          <a:effectLst/>
          <a:scene3d>
            <a:camera prst="orthographicFront">
              <a:rot lat="0" lon="0" rev="0"/>
            </a:camera>
            <a:lightRig rig="contrasting" dir="t">
              <a:rot lat="0" lon="0" rev="7800000"/>
            </a:lightRig>
          </a:scene3d>
          <a:sp3d>
            <a:bevelT w="139700" h="139700"/>
          </a:sp3d>
          <a:extLst/>
        </p:spPr>
      </p:pic>
      <p:pic>
        <p:nvPicPr>
          <p:cNvPr id="5" name="Picture 7"/>
          <p:cNvPicPr>
            <a:picLocks noChangeAspect="1" noChangeArrowheads="1"/>
          </p:cNvPicPr>
          <p:nvPr/>
        </p:nvPicPr>
        <p:blipFill>
          <a:blip r:embed="rId3" cstate="print">
            <a:extLst/>
          </a:blip>
          <a:srcRect/>
          <a:stretch>
            <a:fillRect/>
          </a:stretch>
        </p:blipFill>
        <p:spPr bwMode="auto">
          <a:xfrm>
            <a:off x="6934200" y="1333500"/>
            <a:ext cx="1628775" cy="2171700"/>
          </a:xfrm>
          <a:prstGeom prst="rect">
            <a:avLst/>
          </a:prstGeom>
          <a:noFill/>
          <a:ln>
            <a:noFill/>
          </a:ln>
          <a:effectLst>
            <a:innerShdw blurRad="63500" dist="50800" dir="18900000">
              <a:prstClr val="black">
                <a:alpha val="50000"/>
              </a:prstClr>
            </a:innerShdw>
          </a:effectLst>
          <a:extLst/>
        </p:spPr>
      </p:pic>
      <p:pic>
        <p:nvPicPr>
          <p:cNvPr id="6" name="Picture 8"/>
          <p:cNvPicPr>
            <a:picLocks noChangeAspect="1" noChangeArrowheads="1"/>
          </p:cNvPicPr>
          <p:nvPr/>
        </p:nvPicPr>
        <p:blipFill>
          <a:blip r:embed="rId4" cstate="print"/>
          <a:srcRect/>
          <a:stretch>
            <a:fillRect/>
          </a:stretch>
        </p:blipFill>
        <p:spPr bwMode="auto">
          <a:xfrm>
            <a:off x="228600" y="393700"/>
            <a:ext cx="2362200" cy="3149600"/>
          </a:xfrm>
          <a:prstGeom prst="rect">
            <a:avLst/>
          </a:prstGeom>
          <a:noFill/>
          <a:ln>
            <a:noFill/>
          </a:ln>
          <a:effectLst>
            <a:outerShdw blurRad="50800" dist="38100" dir="8100000" algn="tr" rotWithShape="0">
              <a:prstClr val="black">
                <a:alpha val="40000"/>
              </a:prstClr>
            </a:outerShdw>
          </a:effectLst>
          <a:extLst/>
        </p:spPr>
      </p:pic>
      <p:sp>
        <p:nvSpPr>
          <p:cNvPr id="7" name="Title 1"/>
          <p:cNvSpPr txBox="1">
            <a:spLocks/>
          </p:cNvSpPr>
          <p:nvPr/>
        </p:nvSpPr>
        <p:spPr bwMode="auto">
          <a:xfrm>
            <a:off x="2895600" y="381000"/>
            <a:ext cx="5943600" cy="571500"/>
          </a:xfrm>
          <a:prstGeom prst="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eaLnBrk="1" hangingPunct="1">
              <a:defRPr/>
            </a:pPr>
            <a:r>
              <a:rPr lang="en-US" sz="2800" dirty="0" smtClean="0">
                <a:solidFill>
                  <a:schemeClr val="bg1"/>
                </a:solidFill>
                <a:latin typeface="Calibri" pitchFamily="34" charset="0"/>
                <a:cs typeface="Calibri" pitchFamily="34" charset="0"/>
              </a:rPr>
              <a:t>In the past</a:t>
            </a:r>
          </a:p>
        </p:txBody>
      </p:sp>
      <p:sp>
        <p:nvSpPr>
          <p:cNvPr id="8" name="Title 1"/>
          <p:cNvSpPr txBox="1">
            <a:spLocks/>
          </p:cNvSpPr>
          <p:nvPr/>
        </p:nvSpPr>
        <p:spPr bwMode="auto">
          <a:xfrm>
            <a:off x="228600" y="3848100"/>
            <a:ext cx="8458200" cy="2857500"/>
          </a:xfrm>
          <a:prstGeom prst="rect">
            <a:avLst/>
          </a:prstGeom>
          <a:solidFill>
            <a:srgbClr val="00B0F0"/>
          </a:solidFill>
          <a:ln/>
        </p:spPr>
        <p:style>
          <a:lnRef idx="0">
            <a:schemeClr val="accent5"/>
          </a:lnRef>
          <a:fillRef idx="3">
            <a:schemeClr val="accent5"/>
          </a:fillRef>
          <a:effectRef idx="3">
            <a:schemeClr val="accent5"/>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342900" indent="-342900" algn="just">
              <a:lnSpc>
                <a:spcPct val="150000"/>
              </a:lnSpc>
              <a:buFont typeface="Arial" pitchFamily="34" charset="0"/>
              <a:buChar char="•"/>
              <a:defRPr/>
            </a:pPr>
            <a:r>
              <a:rPr lang="en-US" sz="2200" b="0" dirty="0">
                <a:solidFill>
                  <a:schemeClr val="bg1"/>
                </a:solidFill>
                <a:latin typeface="Calibri" pitchFamily="34" charset="0"/>
                <a:cs typeface="Calibri" pitchFamily="34" charset="0"/>
              </a:rPr>
              <a:t>People knew from where their food came from and </a:t>
            </a:r>
            <a:r>
              <a:rPr lang="en-US" sz="2200" b="0" dirty="0" smtClean="0">
                <a:solidFill>
                  <a:schemeClr val="bg1"/>
                </a:solidFill>
                <a:latin typeface="Calibri" pitchFamily="34" charset="0"/>
                <a:cs typeface="Calibri" pitchFamily="34" charset="0"/>
              </a:rPr>
              <a:t>how it </a:t>
            </a:r>
            <a:r>
              <a:rPr lang="en-US" sz="2200" b="0" dirty="0">
                <a:solidFill>
                  <a:schemeClr val="bg1"/>
                </a:solidFill>
                <a:latin typeface="Calibri" pitchFamily="34" charset="0"/>
                <a:cs typeface="Calibri" pitchFamily="34" charset="0"/>
              </a:rPr>
              <a:t>was </a:t>
            </a:r>
            <a:r>
              <a:rPr lang="en-US" sz="2200" b="0" dirty="0" smtClean="0">
                <a:solidFill>
                  <a:schemeClr val="bg1"/>
                </a:solidFill>
                <a:latin typeface="Calibri" pitchFamily="34" charset="0"/>
                <a:cs typeface="Calibri" pitchFamily="34" charset="0"/>
              </a:rPr>
              <a:t>produced or manufactured</a:t>
            </a:r>
            <a:r>
              <a:rPr lang="en-US" sz="2200" b="0" dirty="0">
                <a:solidFill>
                  <a:schemeClr val="bg1"/>
                </a:solidFill>
                <a:latin typeface="Calibri" pitchFamily="34" charset="0"/>
                <a:cs typeface="Calibri" pitchFamily="34" charset="0"/>
              </a:rPr>
              <a:t>. </a:t>
            </a:r>
            <a:endParaRPr lang="en-US" sz="2200" b="0" dirty="0" smtClean="0">
              <a:solidFill>
                <a:schemeClr val="bg1"/>
              </a:solidFill>
              <a:latin typeface="Calibri" pitchFamily="34" charset="0"/>
              <a:cs typeface="Calibri" pitchFamily="34" charset="0"/>
            </a:endParaRPr>
          </a:p>
          <a:p>
            <a:pPr marL="342900" indent="-342900" algn="just">
              <a:lnSpc>
                <a:spcPct val="150000"/>
              </a:lnSpc>
              <a:buFont typeface="Arial" pitchFamily="34" charset="0"/>
              <a:buChar char="•"/>
              <a:defRPr/>
            </a:pPr>
            <a:r>
              <a:rPr lang="en-US" sz="2200" b="0" dirty="0" smtClean="0">
                <a:solidFill>
                  <a:schemeClr val="bg1"/>
                </a:solidFill>
                <a:latin typeface="Calibri" pitchFamily="34" charset="0"/>
                <a:cs typeface="Calibri" pitchFamily="34" charset="0"/>
              </a:rPr>
              <a:t>In </a:t>
            </a:r>
            <a:r>
              <a:rPr lang="en-US" sz="2200" b="0" dirty="0">
                <a:solidFill>
                  <a:schemeClr val="bg1"/>
                </a:solidFill>
                <a:latin typeface="Calibri" pitchFamily="34" charset="0"/>
                <a:cs typeface="Calibri" pitchFamily="34" charset="0"/>
              </a:rPr>
              <a:t>the early days, Muslim scholars were not preoccupied with issues related to Halal and </a:t>
            </a:r>
            <a:r>
              <a:rPr lang="en-US" sz="2200" b="0" dirty="0" smtClean="0">
                <a:solidFill>
                  <a:schemeClr val="bg1"/>
                </a:solidFill>
                <a:latin typeface="Calibri" pitchFamily="34" charset="0"/>
                <a:cs typeface="Calibri" pitchFamily="34" charset="0"/>
              </a:rPr>
              <a:t>Tayyib in their food and non-food products, </a:t>
            </a:r>
            <a:r>
              <a:rPr lang="en-US" sz="2200" b="0" dirty="0">
                <a:solidFill>
                  <a:schemeClr val="bg1"/>
                </a:solidFill>
                <a:latin typeface="Calibri" pitchFamily="34" charset="0"/>
                <a:cs typeface="Calibri" pitchFamily="34" charset="0"/>
              </a:rPr>
              <a:t>to the extent in which Muslim scholars now a </a:t>
            </a:r>
            <a:r>
              <a:rPr lang="en-US" sz="2200" b="0" dirty="0" smtClean="0">
                <a:solidFill>
                  <a:schemeClr val="bg1"/>
                </a:solidFill>
                <a:latin typeface="Calibri" pitchFamily="34" charset="0"/>
                <a:cs typeface="Calibri" pitchFamily="34" charset="0"/>
              </a:rPr>
              <a:t>day.</a:t>
            </a:r>
            <a:endParaRPr lang="en-US" sz="2200" b="0"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1" descr="C:\Users\hmazeedi\Desktop\NAVLAKHI.critical-ingredients-in-your-food-final-guy1ja531lex\critical-ingred54a1b3a8\content\data\repo\2899152208.jpg"/>
          <p:cNvPicPr>
            <a:picLocks noChangeAspect="1" noChangeArrowheads="1"/>
          </p:cNvPicPr>
          <p:nvPr/>
        </p:nvPicPr>
        <p:blipFill>
          <a:blip r:embed="rId2"/>
          <a:srcRect/>
          <a:stretch>
            <a:fillRect/>
          </a:stretch>
        </p:blipFill>
        <p:spPr bwMode="auto">
          <a:xfrm>
            <a:off x="5673725" y="-76200"/>
            <a:ext cx="3546475" cy="2667000"/>
          </a:xfrm>
          <a:prstGeom prst="rect">
            <a:avLst/>
          </a:prstGeom>
          <a:noFill/>
          <a:ln w="9525">
            <a:noFill/>
            <a:miter lim="800000"/>
            <a:headEnd/>
            <a:tailEnd/>
          </a:ln>
        </p:spPr>
      </p:pic>
      <p:sp>
        <p:nvSpPr>
          <p:cNvPr id="29699" name="Title 1"/>
          <p:cNvSpPr txBox="1">
            <a:spLocks/>
          </p:cNvSpPr>
          <p:nvPr/>
        </p:nvSpPr>
        <p:spPr bwMode="auto">
          <a:xfrm>
            <a:off x="228600" y="2286000"/>
            <a:ext cx="8763000" cy="4343400"/>
          </a:xfrm>
          <a:prstGeom prst="rect">
            <a:avLst/>
          </a:prstGeom>
          <a:noFill/>
          <a:ln w="9525">
            <a:noFill/>
            <a:miter lim="800000"/>
            <a:headEnd/>
            <a:tailEnd/>
          </a:ln>
        </p:spPr>
        <p:txBody>
          <a:bodyPr tIns="182880"/>
          <a:lstStyle/>
          <a:p>
            <a:pPr marL="457200" indent="-457200" algn="just">
              <a:lnSpc>
                <a:spcPct val="200000"/>
              </a:lnSpc>
              <a:buFont typeface="Courier New" pitchFamily="49" charset="0"/>
              <a:buChar char="o"/>
            </a:pPr>
            <a:r>
              <a:rPr lang="en-US" sz="2800">
                <a:latin typeface="Calibri" pitchFamily="34" charset="0"/>
                <a:ea typeface="MS PGothic" pitchFamily="34" charset="-128"/>
                <a:cs typeface="Calibri" pitchFamily="34" charset="0"/>
              </a:rPr>
              <a:t>Their farms were in their homes and in the countryside they owned, </a:t>
            </a:r>
          </a:p>
          <a:p>
            <a:pPr marL="457200" indent="-457200" algn="just">
              <a:lnSpc>
                <a:spcPct val="200000"/>
              </a:lnSpc>
              <a:buFont typeface="Courier New" pitchFamily="49" charset="0"/>
              <a:buChar char="o"/>
            </a:pPr>
            <a:r>
              <a:rPr lang="en-US" sz="2800">
                <a:latin typeface="Calibri" pitchFamily="34" charset="0"/>
                <a:ea typeface="MS PGothic" pitchFamily="34" charset="-128"/>
                <a:cs typeface="Calibri" pitchFamily="34" charset="0"/>
              </a:rPr>
              <a:t>Both were organic and simple.</a:t>
            </a:r>
          </a:p>
          <a:p>
            <a:pPr marL="457200" indent="-457200" algn="just">
              <a:lnSpc>
                <a:spcPct val="200000"/>
              </a:lnSpc>
              <a:buFont typeface="Courier New" pitchFamily="49" charset="0"/>
              <a:buChar char="o"/>
            </a:pPr>
            <a:r>
              <a:rPr lang="en-US" sz="2800">
                <a:latin typeface="Calibri" pitchFamily="34" charset="0"/>
                <a:ea typeface="MS PGothic" pitchFamily="34" charset="-128"/>
                <a:cs typeface="Calibri" pitchFamily="34" charset="0"/>
              </a:rPr>
              <a:t>And they do not use foreign or chemical substances in agriculture.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381000" y="1371600"/>
            <a:ext cx="8305800" cy="2514600"/>
          </a:xfrm>
          <a:prstGeom prst="rect">
            <a:avLst/>
          </a:prstGeom>
          <a:gradFill rotWithShape="1">
            <a:gsLst>
              <a:gs pos="0">
                <a:srgbClr val="003F77"/>
              </a:gs>
              <a:gs pos="50000">
                <a:srgbClr val="005FAD"/>
              </a:gs>
              <a:gs pos="100000">
                <a:srgbClr val="0072CE"/>
              </a:gs>
            </a:gsLst>
            <a:lin ang="5400000" scaled="1"/>
          </a:gradFill>
          <a:ln w="9525">
            <a:noFill/>
            <a:miter lim="800000"/>
            <a:headEnd/>
            <a:tailEnd/>
          </a:ln>
        </p:spPr>
        <p:txBody>
          <a:bodyPr/>
          <a:lstStyle/>
          <a:p>
            <a:pPr algn="ctr" rtl="1" eaLnBrk="0" hangingPunct="0">
              <a:lnSpc>
                <a:spcPct val="250000"/>
              </a:lnSpc>
            </a:pPr>
            <a:r>
              <a:rPr lang="en-US" sz="3000">
                <a:solidFill>
                  <a:schemeClr val="bg1"/>
                </a:solidFill>
                <a:latin typeface="Simplified Arabic" pitchFamily="18" charset="-78"/>
                <a:cs typeface="Simplified Arabic" pitchFamily="18" charset="-78"/>
              </a:rPr>
              <a:t>Is religious products are safe to use or to eat?</a:t>
            </a:r>
          </a:p>
          <a:p>
            <a:pPr algn="ctr" rtl="1" eaLnBrk="0" hangingPunct="0">
              <a:lnSpc>
                <a:spcPct val="250000"/>
              </a:lnSpc>
            </a:pPr>
            <a:r>
              <a:rPr lang="ar-KW" sz="3400">
                <a:solidFill>
                  <a:schemeClr val="bg1"/>
                </a:solidFill>
                <a:latin typeface="Simplified Arabic" pitchFamily="18" charset="-78"/>
                <a:cs typeface="Simplified Arabic" pitchFamily="18" charset="-78"/>
              </a:rPr>
              <a:t>هل المنتجات الدينية آمنة للإستعمال أو الإستهلاك؟</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hmazeedi\Desktop\NAVLAKHI.critical-ingredients-in-your-food-final-guy1ja531lex\critical-ingred54a1b3a8\content\data\repo\2898696319.png"/>
          <p:cNvPicPr>
            <a:picLocks noChangeAspect="1" noChangeArrowheads="1"/>
          </p:cNvPicPr>
          <p:nvPr/>
        </p:nvPicPr>
        <p:blipFill>
          <a:blip r:embed="rId2">
            <a:extLst/>
          </a:blip>
          <a:srcRect/>
          <a:stretch>
            <a:fillRect/>
          </a:stretch>
        </p:blipFill>
        <p:spPr bwMode="auto">
          <a:xfrm>
            <a:off x="5046663" y="457200"/>
            <a:ext cx="3563937" cy="304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5" name="Picture 9" descr="C:\Users\hmazeedi\Desktop\NAVLAKHI.critical-ingredients-in-your-food-final-guy1ja531lex\critical-ingred54a1b3a8\content\data\repo\2898716737.jpg"/>
          <p:cNvPicPr>
            <a:picLocks noChangeAspect="1" noChangeArrowheads="1"/>
          </p:cNvPicPr>
          <p:nvPr/>
        </p:nvPicPr>
        <p:blipFill>
          <a:blip r:embed="rId3"/>
          <a:srcRect/>
          <a:stretch>
            <a:fillRect/>
          </a:stretch>
        </p:blipFill>
        <p:spPr bwMode="auto">
          <a:xfrm>
            <a:off x="3048000" y="3657600"/>
            <a:ext cx="4495800" cy="31115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grpSp>
        <p:nvGrpSpPr>
          <p:cNvPr id="2" name="Group 2"/>
          <p:cNvGrpSpPr>
            <a:grpSpLocks/>
          </p:cNvGrpSpPr>
          <p:nvPr/>
        </p:nvGrpSpPr>
        <p:grpSpPr bwMode="auto">
          <a:xfrm>
            <a:off x="457200" y="0"/>
            <a:ext cx="3446463" cy="3522663"/>
            <a:chOff x="457200" y="0"/>
            <a:chExt cx="3447143" cy="3523343"/>
          </a:xfrm>
        </p:grpSpPr>
        <p:pic>
          <p:nvPicPr>
            <p:cNvPr id="31752" name="Picture 8" descr="C:\Users\hmazeedi\Desktop\NAVLAKHI.critical-ingredients-in-your-food-final-guy1ja531lex\critical-ingred54a1b3a8\content\data\repo\2899152574.jpg"/>
            <p:cNvPicPr>
              <a:picLocks noChangeAspect="1" noChangeArrowheads="1"/>
            </p:cNvPicPr>
            <p:nvPr/>
          </p:nvPicPr>
          <p:blipFill>
            <a:blip r:embed="rId4"/>
            <a:srcRect/>
            <a:stretch>
              <a:fillRect/>
            </a:stretch>
          </p:blipFill>
          <p:spPr bwMode="auto">
            <a:xfrm>
              <a:off x="457200" y="76200"/>
              <a:ext cx="3447143" cy="3447143"/>
            </a:xfrm>
            <a:prstGeom prst="rect">
              <a:avLst/>
            </a:prstGeom>
            <a:noFill/>
            <a:ln w="9525">
              <a:noFill/>
              <a:miter lim="800000"/>
              <a:headEnd/>
              <a:tailEnd/>
            </a:ln>
          </p:spPr>
        </p:pic>
        <p:sp>
          <p:nvSpPr>
            <p:cNvPr id="8" name="Rectangle 7"/>
            <p:cNvSpPr/>
            <p:nvPr/>
          </p:nvSpPr>
          <p:spPr>
            <a:xfrm>
              <a:off x="457200" y="0"/>
              <a:ext cx="3447143" cy="45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 name="Title 1"/>
          <p:cNvSpPr txBox="1">
            <a:spLocks/>
          </p:cNvSpPr>
          <p:nvPr/>
        </p:nvSpPr>
        <p:spPr bwMode="auto">
          <a:xfrm>
            <a:off x="228600" y="4146550"/>
            <a:ext cx="2743200" cy="2406650"/>
          </a:xfrm>
          <a:prstGeom prst="rect">
            <a:avLst/>
          </a:prstGeom>
          <a:solidFill>
            <a:srgbClr val="00B0F0"/>
          </a:solidFill>
          <a:ln>
            <a:noFill/>
          </a:ln>
          <a:scene3d>
            <a:camera prst="orthographicFront"/>
            <a:lightRig rig="threePt" dir="t"/>
          </a:scene3d>
          <a:sp3d>
            <a:bevelT w="152400" h="50800" prst="softRound"/>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3200" b="0" dirty="0">
                <a:solidFill>
                  <a:schemeClr val="bg1"/>
                </a:solidFill>
                <a:latin typeface="Simplified Arabic" pitchFamily="18" charset="-78"/>
                <a:cs typeface="Simplified Arabic" pitchFamily="18" charset="-78"/>
              </a:rPr>
              <a:t>In the past they used to prepare their meals at </a:t>
            </a:r>
            <a:r>
              <a:rPr lang="en-US" sz="3200" b="0" dirty="0" smtClean="0">
                <a:solidFill>
                  <a:schemeClr val="bg1"/>
                </a:solidFill>
                <a:latin typeface="Simplified Arabic" pitchFamily="18" charset="-78"/>
                <a:cs typeface="Simplified Arabic" pitchFamily="18" charset="-78"/>
              </a:rPr>
              <a:t>home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C:\Users\hmazeedi\Desktop\NAVLAKHI.critical-ingredients-in-your-food-final-guy1ja531lex\critical-ingred54a1b3a8\content\data\repo\2899904932.jpg"/>
          <p:cNvPicPr>
            <a:picLocks noChangeAspect="1" noChangeArrowheads="1"/>
          </p:cNvPicPr>
          <p:nvPr/>
        </p:nvPicPr>
        <p:blipFill>
          <a:blip r:embed="rId2"/>
          <a:srcRect/>
          <a:stretch>
            <a:fillRect/>
          </a:stretch>
        </p:blipFill>
        <p:spPr bwMode="auto">
          <a:xfrm>
            <a:off x="3048000" y="0"/>
            <a:ext cx="6129338" cy="4579938"/>
          </a:xfrm>
          <a:prstGeom prst="rect">
            <a:avLst/>
          </a:prstGeom>
          <a:noFill/>
          <a:ln w="9525">
            <a:noFill/>
            <a:miter lim="800000"/>
            <a:headEnd/>
            <a:tailEnd/>
          </a:ln>
        </p:spPr>
      </p:pic>
      <p:sp>
        <p:nvSpPr>
          <p:cNvPr id="32771" name="Title 1"/>
          <p:cNvSpPr txBox="1">
            <a:spLocks/>
          </p:cNvSpPr>
          <p:nvPr/>
        </p:nvSpPr>
        <p:spPr bwMode="auto">
          <a:xfrm>
            <a:off x="152400" y="4572000"/>
            <a:ext cx="4800600" cy="2133600"/>
          </a:xfrm>
          <a:prstGeom prst="rect">
            <a:avLst/>
          </a:prstGeom>
          <a:noFill/>
          <a:ln w="9525">
            <a:noFill/>
            <a:miter lim="800000"/>
            <a:headEnd/>
            <a:tailEnd/>
          </a:ln>
        </p:spPr>
        <p:txBody>
          <a:bodyPr tIns="182880"/>
          <a:lstStyle/>
          <a:p>
            <a:pPr algn="ctr" rtl="1"/>
            <a:r>
              <a:rPr lang="en-US" sz="4000">
                <a:latin typeface="Calibri" pitchFamily="34" charset="0"/>
                <a:ea typeface="MS PGothic" pitchFamily="34" charset="-128"/>
                <a:cs typeface="Calibri" pitchFamily="34" charset="0"/>
              </a:rPr>
              <a:t>Feed were 100% from plant sources</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57200" y="2438400"/>
            <a:ext cx="5105400" cy="3657600"/>
            <a:chOff x="1828800" y="762000"/>
            <a:chExt cx="5105400" cy="3657600"/>
          </a:xfrm>
        </p:grpSpPr>
        <p:sp>
          <p:nvSpPr>
            <p:cNvPr id="33796" name="Title 1"/>
            <p:cNvSpPr txBox="1">
              <a:spLocks/>
            </p:cNvSpPr>
            <p:nvPr/>
          </p:nvSpPr>
          <p:spPr bwMode="auto">
            <a:xfrm>
              <a:off x="1828800" y="762000"/>
              <a:ext cx="5105400" cy="762000"/>
            </a:xfrm>
            <a:prstGeom prst="rect">
              <a:avLst/>
            </a:prstGeom>
            <a:noFill/>
            <a:ln w="9525">
              <a:noFill/>
              <a:miter lim="800000"/>
              <a:headEnd/>
              <a:tailEnd/>
            </a:ln>
          </p:spPr>
          <p:txBody>
            <a:bodyPr tIns="182880"/>
            <a:lstStyle/>
            <a:p>
              <a:pPr algn="ctr" rtl="1"/>
              <a:r>
                <a:rPr lang="ar-KW" sz="4000">
                  <a:solidFill>
                    <a:schemeClr val="bg1"/>
                  </a:solidFill>
                  <a:latin typeface="Simplified Arabic" pitchFamily="18" charset="-78"/>
                  <a:ea typeface="MS PGothic" pitchFamily="34" charset="-128"/>
                  <a:cs typeface="Simplified Arabic" pitchFamily="18" charset="-78"/>
                </a:rPr>
                <a:t>تقدم في تكنولوجيا الغذاء</a:t>
              </a:r>
              <a:endParaRPr lang="en-US" sz="4000">
                <a:solidFill>
                  <a:schemeClr val="bg1"/>
                </a:solidFill>
                <a:latin typeface="Simplified Arabic" pitchFamily="18" charset="-78"/>
                <a:ea typeface="MS PGothic" pitchFamily="34" charset="-128"/>
                <a:cs typeface="Simplified Arabic" pitchFamily="18" charset="-78"/>
              </a:endParaRPr>
            </a:p>
          </p:txBody>
        </p:sp>
        <p:pic>
          <p:nvPicPr>
            <p:cNvPr id="33797" name="Picture 8" descr="C:\Users\hmazeedi\Desktop\NAVLAKHI.critical-ingredients-in-your-food-final-guy1ja531lex\critical-ingred54a1b3a8\content\data\repo\2899158883.jpg"/>
            <p:cNvPicPr>
              <a:picLocks noChangeAspect="1" noChangeArrowheads="1"/>
            </p:cNvPicPr>
            <p:nvPr/>
          </p:nvPicPr>
          <p:blipFill>
            <a:blip r:embed="rId2"/>
            <a:srcRect/>
            <a:stretch>
              <a:fillRect/>
            </a:stretch>
          </p:blipFill>
          <p:spPr bwMode="auto">
            <a:xfrm>
              <a:off x="2625725" y="1617662"/>
              <a:ext cx="3927475" cy="2801938"/>
            </a:xfrm>
            <a:prstGeom prst="rect">
              <a:avLst/>
            </a:prstGeom>
            <a:noFill/>
            <a:ln w="9525">
              <a:noFill/>
              <a:miter lim="800000"/>
              <a:headEnd/>
              <a:tailEnd/>
            </a:ln>
          </p:spPr>
        </p:pic>
      </p:grpSp>
      <p:grpSp>
        <p:nvGrpSpPr>
          <p:cNvPr id="3" name="Group 11"/>
          <p:cNvGrpSpPr>
            <a:grpSpLocks/>
          </p:cNvGrpSpPr>
          <p:nvPr/>
        </p:nvGrpSpPr>
        <p:grpSpPr bwMode="auto">
          <a:xfrm>
            <a:off x="0" y="0"/>
            <a:ext cx="9144000" cy="6858000"/>
            <a:chOff x="0" y="0"/>
            <a:chExt cx="9144000" cy="6858000"/>
          </a:xfrm>
          <a:solidFill>
            <a:srgbClr val="0070C0"/>
          </a:solidFill>
        </p:grpSpPr>
        <p:sp>
          <p:nvSpPr>
            <p:cNvPr id="8" name="Rectangle 7"/>
            <p:cNvSpPr/>
            <p:nvPr/>
          </p:nvSpPr>
          <p:spPr>
            <a:xfrm>
              <a:off x="0" y="0"/>
              <a:ext cx="9144000" cy="6858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1"/>
            <p:cNvSpPr txBox="1">
              <a:spLocks/>
            </p:cNvSpPr>
            <p:nvPr/>
          </p:nvSpPr>
          <p:spPr bwMode="auto">
            <a:xfrm>
              <a:off x="2036762" y="914400"/>
              <a:ext cx="5354638" cy="47244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200000"/>
                </a:lnSpc>
                <a:defRPr/>
              </a:pPr>
              <a:r>
                <a:rPr lang="en-US" sz="3600" b="0" dirty="0" smtClean="0">
                  <a:solidFill>
                    <a:schemeClr val="bg1"/>
                  </a:solidFill>
                  <a:latin typeface="Calibri" pitchFamily="34" charset="0"/>
                  <a:cs typeface="Calibri" pitchFamily="34" charset="0"/>
                </a:rPr>
                <a:t>However, after the transfer of man from life in the countryside to the cities this has resulted in:</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C:\Users\hmazeedi\Desktop\NAVLAKHI.critical-ingredients-in-your-food-final-guy1ja531lex\critical-ingred54a1b3a8\content\data\repo\2898736897.jpg"/>
          <p:cNvPicPr>
            <a:picLocks noChangeAspect="1" noChangeArrowheads="1"/>
          </p:cNvPicPr>
          <p:nvPr/>
        </p:nvPicPr>
        <p:blipFill>
          <a:blip r:embed="rId2"/>
          <a:srcRect/>
          <a:stretch>
            <a:fillRect/>
          </a:stretch>
        </p:blipFill>
        <p:spPr bwMode="auto">
          <a:xfrm>
            <a:off x="0" y="-76200"/>
            <a:ext cx="9144000" cy="6934200"/>
          </a:xfrm>
          <a:prstGeom prst="rect">
            <a:avLst/>
          </a:prstGeom>
          <a:noFill/>
          <a:ln w="9525">
            <a:noFill/>
            <a:miter lim="800000"/>
            <a:headEnd/>
            <a:tailEnd/>
          </a:ln>
        </p:spPr>
      </p:pic>
      <p:sp>
        <p:nvSpPr>
          <p:cNvPr id="34819" name="Title 1"/>
          <p:cNvSpPr txBox="1">
            <a:spLocks/>
          </p:cNvSpPr>
          <p:nvPr/>
        </p:nvSpPr>
        <p:spPr bwMode="auto">
          <a:xfrm>
            <a:off x="1939925" y="-276225"/>
            <a:ext cx="6518275" cy="1952625"/>
          </a:xfrm>
          <a:prstGeom prst="rect">
            <a:avLst/>
          </a:prstGeom>
          <a:noFill/>
          <a:ln w="9525">
            <a:noFill/>
            <a:miter lim="800000"/>
            <a:headEnd/>
            <a:tailEnd/>
          </a:ln>
        </p:spPr>
        <p:txBody>
          <a:bodyPr tIns="182880"/>
          <a:lstStyle/>
          <a:p>
            <a:pPr algn="ctr" rtl="1">
              <a:lnSpc>
                <a:spcPct val="150000"/>
              </a:lnSpc>
            </a:pPr>
            <a:r>
              <a:rPr lang="en-US" sz="2800">
                <a:solidFill>
                  <a:schemeClr val="bg1"/>
                </a:solidFill>
                <a:latin typeface="Simplified Arabic" pitchFamily="18" charset="-78"/>
                <a:ea typeface="MS PGothic" pitchFamily="34" charset="-128"/>
                <a:cs typeface="Simplified Arabic" pitchFamily="18" charset="-78"/>
              </a:rPr>
              <a:t>Increase in population</a:t>
            </a:r>
          </a:p>
          <a:p>
            <a:pPr algn="ctr" rtl="1">
              <a:lnSpc>
                <a:spcPct val="150000"/>
              </a:lnSpc>
            </a:pPr>
            <a:r>
              <a:rPr lang="en-US" sz="2800">
                <a:solidFill>
                  <a:schemeClr val="bg1"/>
                </a:solidFill>
                <a:latin typeface="Simplified Arabic" pitchFamily="18" charset="-78"/>
                <a:ea typeface="MS PGothic" pitchFamily="34" charset="-128"/>
                <a:cs typeface="Simplified Arabic" pitchFamily="18" charset="-78"/>
              </a:rPr>
              <a:t>And intensity in agricultural production</a:t>
            </a:r>
          </a:p>
        </p:txBody>
      </p:sp>
      <p:sp>
        <p:nvSpPr>
          <p:cNvPr id="18" name="Title 1"/>
          <p:cNvSpPr txBox="1">
            <a:spLocks/>
          </p:cNvSpPr>
          <p:nvPr/>
        </p:nvSpPr>
        <p:spPr bwMode="auto">
          <a:xfrm>
            <a:off x="1066800" y="3076575"/>
            <a:ext cx="6518275" cy="1952625"/>
          </a:xfrm>
          <a:prstGeom prst="rect">
            <a:avLst/>
          </a:prstGeom>
          <a:noFill/>
          <a:ln w="9525">
            <a:noFill/>
            <a:miter lim="800000"/>
            <a:headEnd/>
            <a:tailEnd/>
          </a:ln>
        </p:spPr>
        <p:txBody>
          <a:bodyPr tIns="182880"/>
          <a:lstStyle/>
          <a:p>
            <a:pPr algn="ctr" eaLnBrk="0" hangingPunct="0"/>
            <a:endParaRPr lang="en-US" sz="2800">
              <a:solidFill>
                <a:schemeClr val="bg1"/>
              </a:solidFill>
              <a:latin typeface="Calibri" pitchFamily="34" charset="0"/>
              <a:ea typeface="MS PGothic" pitchFamily="34" charset="-128"/>
              <a:cs typeface="Calibri" pitchFamily="34" charset="0"/>
            </a:endParaRPr>
          </a:p>
          <a:p>
            <a:pPr algn="ctr" eaLnBrk="0" hangingPunct="0"/>
            <a:r>
              <a:rPr lang="en-US" sz="2800">
                <a:solidFill>
                  <a:schemeClr val="bg1"/>
                </a:solidFill>
                <a:latin typeface="Calibri" pitchFamily="34" charset="0"/>
                <a:ea typeface="MS PGothic" pitchFamily="34" charset="-128"/>
                <a:cs typeface="Calibri" pitchFamily="34" charset="0"/>
              </a:rPr>
              <a:t>There was a need for an increase in</a:t>
            </a:r>
          </a:p>
        </p:txBody>
      </p:sp>
      <p:grpSp>
        <p:nvGrpSpPr>
          <p:cNvPr id="2" name="Group 4"/>
          <p:cNvGrpSpPr>
            <a:grpSpLocks/>
          </p:cNvGrpSpPr>
          <p:nvPr/>
        </p:nvGrpSpPr>
        <p:grpSpPr bwMode="auto">
          <a:xfrm>
            <a:off x="5503863" y="1466850"/>
            <a:ext cx="3563937" cy="2286000"/>
            <a:chOff x="5503863" y="1466850"/>
            <a:chExt cx="3563937" cy="2286000"/>
          </a:xfrm>
        </p:grpSpPr>
        <p:pic>
          <p:nvPicPr>
            <p:cNvPr id="17" name="Picture 10" descr="C:\Users\hmazeedi\Desktop\NAVLAKHI.critical-ingredients-in-your-food-final-guy1ja531lex\critical-ingred54a1b3a8\content\data\repo\2898760819.jpg"/>
            <p:cNvPicPr>
              <a:picLocks noChangeAspect="1" noChangeArrowheads="1"/>
            </p:cNvPicPr>
            <p:nvPr/>
          </p:nvPicPr>
          <p:blipFill>
            <a:blip r:embed="rId3">
              <a:extLst/>
            </a:blip>
            <a:srcRect/>
            <a:stretch>
              <a:fillRect/>
            </a:stretch>
          </p:blipFill>
          <p:spPr bwMode="auto">
            <a:xfrm>
              <a:off x="5503863" y="1466850"/>
              <a:ext cx="3563937" cy="2286000"/>
            </a:xfrm>
            <a:prstGeom prst="rect">
              <a:avLst/>
            </a:prstGeom>
            <a:noFill/>
            <a:ln>
              <a:noFill/>
            </a:ln>
            <a:effectLst>
              <a:glow rad="63500">
                <a:schemeClr val="accent5">
                  <a:satMod val="175000"/>
                  <a:alpha val="40000"/>
                </a:schemeClr>
              </a:glow>
              <a:outerShdw blurRad="44450" dist="27940" dir="5400000" algn="ctr">
                <a:srgbClr val="000000">
                  <a:alpha val="32000"/>
                </a:srgbClr>
              </a:outerShdw>
              <a:reflection blurRad="6350" stA="50000" endA="300" endPos="90000" dir="5400000" sy="-100000" algn="bl" rotWithShape="0"/>
            </a:effectLst>
            <a:extLst/>
          </p:spPr>
        </p:pic>
        <p:sp>
          <p:nvSpPr>
            <p:cNvPr id="34832" name="Rectangle 1"/>
            <p:cNvSpPr>
              <a:spLocks noChangeArrowheads="1"/>
            </p:cNvSpPr>
            <p:nvPr/>
          </p:nvSpPr>
          <p:spPr bwMode="auto">
            <a:xfrm>
              <a:off x="6390594" y="3206234"/>
              <a:ext cx="1876219" cy="369332"/>
            </a:xfrm>
            <a:prstGeom prst="rect">
              <a:avLst/>
            </a:prstGeom>
            <a:noFill/>
            <a:ln w="9525">
              <a:noFill/>
              <a:miter lim="800000"/>
              <a:headEnd/>
              <a:tailEnd/>
            </a:ln>
          </p:spPr>
          <p:txBody>
            <a:bodyPr wrap="none">
              <a:spAutoFit/>
            </a:bodyPr>
            <a:lstStyle/>
            <a:p>
              <a:pPr algn="ctr"/>
              <a:r>
                <a:rPr lang="en-US">
                  <a:solidFill>
                    <a:schemeClr val="bg1"/>
                  </a:solidFill>
                  <a:latin typeface="Calibri" pitchFamily="34" charset="0"/>
                  <a:ea typeface="MS PGothic" pitchFamily="34" charset="-128"/>
                  <a:cs typeface="Calibri" pitchFamily="34" charset="0"/>
                </a:rPr>
                <a:t>Sheep production</a:t>
              </a:r>
            </a:p>
          </p:txBody>
        </p:sp>
      </p:grpSp>
      <p:grpSp>
        <p:nvGrpSpPr>
          <p:cNvPr id="3" name="Group 5"/>
          <p:cNvGrpSpPr>
            <a:grpSpLocks/>
          </p:cNvGrpSpPr>
          <p:nvPr/>
        </p:nvGrpSpPr>
        <p:grpSpPr bwMode="auto">
          <a:xfrm>
            <a:off x="0" y="1495425"/>
            <a:ext cx="3581400" cy="2238375"/>
            <a:chOff x="0" y="1495425"/>
            <a:chExt cx="3581400" cy="2238375"/>
          </a:xfrm>
        </p:grpSpPr>
        <p:pic>
          <p:nvPicPr>
            <p:cNvPr id="16" name="Picture 9" descr="C:\Users\hmazeedi\Desktop\NAVLAKHI.critical-ingredients-in-your-food-final-guy1ja531lex\critical-ingred54a1b3a8\content\data\repo\2898760786.jpg"/>
            <p:cNvPicPr>
              <a:picLocks noChangeAspect="1" noChangeArrowheads="1"/>
            </p:cNvPicPr>
            <p:nvPr/>
          </p:nvPicPr>
          <p:blipFill>
            <a:blip r:embed="rId4"/>
            <a:srcRect/>
            <a:stretch>
              <a:fillRect/>
            </a:stretch>
          </p:blipFill>
          <p:spPr bwMode="auto">
            <a:xfrm>
              <a:off x="0" y="1495425"/>
              <a:ext cx="3581400" cy="2238375"/>
            </a:xfrm>
            <a:prstGeom prst="rect">
              <a:avLst/>
            </a:prstGeom>
            <a:noFill/>
            <a:ln>
              <a:noFill/>
            </a:ln>
            <a:effectLst>
              <a:outerShdw blurRad="50800" dist="38100" dir="8100000" algn="tr" rotWithShape="0">
                <a:prstClr val="black">
                  <a:alpha val="40000"/>
                </a:prstClr>
              </a:outerShdw>
            </a:effectLst>
            <a:extLst/>
          </p:spPr>
        </p:pic>
        <p:sp>
          <p:nvSpPr>
            <p:cNvPr id="34830" name="Rectangle 9"/>
            <p:cNvSpPr>
              <a:spLocks noChangeArrowheads="1"/>
            </p:cNvSpPr>
            <p:nvPr/>
          </p:nvSpPr>
          <p:spPr bwMode="auto">
            <a:xfrm>
              <a:off x="160895" y="3249777"/>
              <a:ext cx="3259610" cy="369332"/>
            </a:xfrm>
            <a:prstGeom prst="rect">
              <a:avLst/>
            </a:prstGeom>
            <a:noFill/>
            <a:ln w="9525">
              <a:noFill/>
              <a:miter lim="800000"/>
              <a:headEnd/>
              <a:tailEnd/>
            </a:ln>
          </p:spPr>
          <p:txBody>
            <a:bodyPr wrap="none">
              <a:spAutoFit/>
            </a:bodyPr>
            <a:lstStyle/>
            <a:p>
              <a:pPr algn="ctr"/>
              <a:r>
                <a:rPr lang="en-US">
                  <a:solidFill>
                    <a:schemeClr val="bg1"/>
                  </a:solidFill>
                  <a:latin typeface="Calibri" pitchFamily="34" charset="0"/>
                  <a:ea typeface="MS PGothic" pitchFamily="34" charset="-128"/>
                  <a:cs typeface="Calibri" pitchFamily="34" charset="0"/>
                </a:rPr>
                <a:t>Beef and dairy cattle production</a:t>
              </a:r>
            </a:p>
          </p:txBody>
        </p:sp>
      </p:grpSp>
      <p:grpSp>
        <p:nvGrpSpPr>
          <p:cNvPr id="4" name="Group 3"/>
          <p:cNvGrpSpPr>
            <a:grpSpLocks/>
          </p:cNvGrpSpPr>
          <p:nvPr/>
        </p:nvGrpSpPr>
        <p:grpSpPr bwMode="auto">
          <a:xfrm>
            <a:off x="5562600" y="4559300"/>
            <a:ext cx="3581400" cy="2298700"/>
            <a:chOff x="5562600" y="4559300"/>
            <a:chExt cx="3581400" cy="2298700"/>
          </a:xfrm>
        </p:grpSpPr>
        <p:pic>
          <p:nvPicPr>
            <p:cNvPr id="15" name="Picture 8" descr="C:\Users\hmazeedi\Desktop\NAVLAKHI.critical-ingredients-in-your-food-final-guy1ja531lex\critical-ingred54a1b3a8\content\data\repo\2898760873.jpg"/>
            <p:cNvPicPr>
              <a:picLocks noChangeAspect="1" noChangeArrowheads="1"/>
            </p:cNvPicPr>
            <p:nvPr/>
          </p:nvPicPr>
          <p:blipFill>
            <a:blip r:embed="rId5"/>
            <a:srcRect/>
            <a:stretch>
              <a:fillRect/>
            </a:stretch>
          </p:blipFill>
          <p:spPr bwMode="auto">
            <a:xfrm>
              <a:off x="5562600" y="4559300"/>
              <a:ext cx="3581400" cy="2298700"/>
            </a:xfrm>
            <a:prstGeom prst="rect">
              <a:avLst/>
            </a:prstGeom>
            <a:noFill/>
            <a:ln>
              <a:noFill/>
            </a:ln>
            <a:effectLst>
              <a:outerShdw blurRad="50800" dist="38100" dir="8100000" algn="tr" rotWithShape="0">
                <a:prstClr val="black">
                  <a:alpha val="40000"/>
                </a:prstClr>
              </a:outerShdw>
            </a:effectLst>
            <a:extLst/>
          </p:spPr>
        </p:pic>
        <p:sp>
          <p:nvSpPr>
            <p:cNvPr id="34828" name="Rectangle 10"/>
            <p:cNvSpPr>
              <a:spLocks noChangeArrowheads="1"/>
            </p:cNvSpPr>
            <p:nvPr/>
          </p:nvSpPr>
          <p:spPr bwMode="auto">
            <a:xfrm>
              <a:off x="6270214" y="6412468"/>
              <a:ext cx="2450607" cy="369332"/>
            </a:xfrm>
            <a:prstGeom prst="rect">
              <a:avLst/>
            </a:prstGeom>
            <a:noFill/>
            <a:ln w="9525">
              <a:noFill/>
              <a:miter lim="800000"/>
              <a:headEnd/>
              <a:tailEnd/>
            </a:ln>
          </p:spPr>
          <p:txBody>
            <a:bodyPr wrap="none">
              <a:spAutoFit/>
            </a:bodyPr>
            <a:lstStyle/>
            <a:p>
              <a:pPr algn="ctr"/>
              <a:r>
                <a:rPr lang="en-US">
                  <a:solidFill>
                    <a:schemeClr val="bg1"/>
                  </a:solidFill>
                  <a:latin typeface="Calibri" pitchFamily="34" charset="0"/>
                  <a:ea typeface="MS PGothic" pitchFamily="34" charset="-128"/>
                  <a:cs typeface="Calibri" pitchFamily="34" charset="0"/>
                </a:rPr>
                <a:t>Poultry production and </a:t>
              </a:r>
            </a:p>
          </p:txBody>
        </p:sp>
      </p:grpSp>
      <p:grpSp>
        <p:nvGrpSpPr>
          <p:cNvPr id="5" name="Group 2"/>
          <p:cNvGrpSpPr>
            <a:grpSpLocks/>
          </p:cNvGrpSpPr>
          <p:nvPr/>
        </p:nvGrpSpPr>
        <p:grpSpPr bwMode="auto">
          <a:xfrm>
            <a:off x="0" y="4559300"/>
            <a:ext cx="3581400" cy="2298700"/>
            <a:chOff x="0" y="4559300"/>
            <a:chExt cx="3581400" cy="2298700"/>
          </a:xfrm>
        </p:grpSpPr>
        <p:pic>
          <p:nvPicPr>
            <p:cNvPr id="14" name="Picture 9" descr="C:\Users\hmazeedi\Desktop\NAVLAKHI.critical-ingredients-in-your-food-final-guy1ja531lex\critical-ingred54a1b3a8\content\data\repo\2898736969.jpg"/>
            <p:cNvPicPr>
              <a:picLocks noChangeAspect="1" noChangeArrowheads="1"/>
            </p:cNvPicPr>
            <p:nvPr/>
          </p:nvPicPr>
          <p:blipFill>
            <a:blip r:embed="rId6"/>
            <a:srcRect/>
            <a:stretch>
              <a:fillRect/>
            </a:stretch>
          </p:blipFill>
          <p:spPr bwMode="auto">
            <a:xfrm>
              <a:off x="0" y="4559300"/>
              <a:ext cx="3581400" cy="2298700"/>
            </a:xfrm>
            <a:prstGeom prst="rect">
              <a:avLst/>
            </a:prstGeom>
            <a:noFill/>
            <a:ln>
              <a:noFill/>
            </a:ln>
            <a:effectLst>
              <a:outerShdw blurRad="50800" dist="38100" dir="8100000" algn="tr" rotWithShape="0">
                <a:prstClr val="black">
                  <a:alpha val="40000"/>
                </a:prstClr>
              </a:outerShdw>
            </a:effectLst>
            <a:extLst/>
          </p:spPr>
        </p:pic>
        <p:sp>
          <p:nvSpPr>
            <p:cNvPr id="34826" name="Rectangle 11"/>
            <p:cNvSpPr>
              <a:spLocks noChangeArrowheads="1"/>
            </p:cNvSpPr>
            <p:nvPr/>
          </p:nvSpPr>
          <p:spPr bwMode="auto">
            <a:xfrm>
              <a:off x="973763" y="6488668"/>
              <a:ext cx="1932324" cy="369332"/>
            </a:xfrm>
            <a:prstGeom prst="rect">
              <a:avLst/>
            </a:prstGeom>
            <a:noFill/>
            <a:ln w="9525">
              <a:noFill/>
              <a:miter lim="800000"/>
              <a:headEnd/>
              <a:tailEnd/>
            </a:ln>
          </p:spPr>
          <p:txBody>
            <a:bodyPr wrap="none">
              <a:spAutoFit/>
            </a:bodyPr>
            <a:lstStyle/>
            <a:p>
              <a:pPr algn="ctr"/>
              <a:r>
                <a:rPr lang="en-US">
                  <a:solidFill>
                    <a:schemeClr val="bg1"/>
                  </a:solidFill>
                  <a:latin typeface="Calibri" pitchFamily="34" charset="0"/>
                  <a:ea typeface="MS PGothic" pitchFamily="34" charset="-128"/>
                  <a:cs typeface="Calibri" pitchFamily="34" charset="0"/>
                </a:rPr>
                <a:t>Wheat production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22225"/>
            <a:ext cx="9144000" cy="6858000"/>
            <a:chOff x="0" y="-21771"/>
            <a:chExt cx="9144000" cy="6858000"/>
          </a:xfrm>
        </p:grpSpPr>
        <p:pic>
          <p:nvPicPr>
            <p:cNvPr id="35843" name="Picture 5" descr="C:\Users\hmazeedi\Desktop\NAVLAKHI.critical-ingredients-in-your-food-final-guy1ja531lex\critical-ingred54a1b3a8\content\data\repo\2898750607.jpg"/>
            <p:cNvPicPr>
              <a:picLocks noChangeAspect="1" noChangeArrowheads="1"/>
            </p:cNvPicPr>
            <p:nvPr/>
          </p:nvPicPr>
          <p:blipFill>
            <a:blip r:embed="rId2"/>
            <a:srcRect/>
            <a:stretch>
              <a:fillRect/>
            </a:stretch>
          </p:blipFill>
          <p:spPr bwMode="auto">
            <a:xfrm>
              <a:off x="0" y="-21771"/>
              <a:ext cx="9144000" cy="6858000"/>
            </a:xfrm>
            <a:prstGeom prst="rect">
              <a:avLst/>
            </a:prstGeom>
            <a:noFill/>
            <a:ln w="9525">
              <a:noFill/>
              <a:miter lim="800000"/>
              <a:headEnd/>
              <a:tailEnd/>
            </a:ln>
          </p:spPr>
        </p:pic>
        <p:sp>
          <p:nvSpPr>
            <p:cNvPr id="35844" name="Title 1"/>
            <p:cNvSpPr txBox="1">
              <a:spLocks/>
            </p:cNvSpPr>
            <p:nvPr/>
          </p:nvSpPr>
          <p:spPr bwMode="auto">
            <a:xfrm>
              <a:off x="0" y="152400"/>
              <a:ext cx="8915400" cy="1981200"/>
            </a:xfrm>
            <a:prstGeom prst="rect">
              <a:avLst/>
            </a:prstGeom>
            <a:noFill/>
            <a:ln w="9525">
              <a:noFill/>
              <a:miter lim="800000"/>
              <a:headEnd/>
              <a:tailEnd/>
            </a:ln>
          </p:spPr>
          <p:txBody>
            <a:bodyPr tIns="182880"/>
            <a:lstStyle/>
            <a:p>
              <a:pPr algn="ctr" rtl="1">
                <a:lnSpc>
                  <a:spcPct val="150000"/>
                </a:lnSpc>
              </a:pPr>
              <a:r>
                <a:rPr lang="en-US" sz="2800">
                  <a:solidFill>
                    <a:schemeClr val="bg1"/>
                  </a:solidFill>
                  <a:latin typeface="Simplified Arabic" pitchFamily="18" charset="-78"/>
                  <a:ea typeface="MS PGothic" pitchFamily="34" charset="-128"/>
                  <a:cs typeface="Simplified Arabic" pitchFamily="18" charset="-78"/>
                </a:rPr>
                <a:t>And as a result of civil life style </a:t>
              </a:r>
            </a:p>
            <a:p>
              <a:pPr algn="ctr" rtl="1">
                <a:lnSpc>
                  <a:spcPct val="150000"/>
                </a:lnSpc>
              </a:pPr>
              <a:r>
                <a:rPr lang="en-US" sz="2800">
                  <a:solidFill>
                    <a:schemeClr val="bg1"/>
                  </a:solidFill>
                  <a:latin typeface="Simplified Arabic" pitchFamily="18" charset="-78"/>
                  <a:ea typeface="MS PGothic" pitchFamily="34" charset="-128"/>
                  <a:cs typeface="Simplified Arabic" pitchFamily="18" charset="-78"/>
                </a:rPr>
                <a:t>and the leaving out of rural life</a:t>
              </a:r>
            </a:p>
            <a:p>
              <a:pPr algn="ctr" rtl="1">
                <a:lnSpc>
                  <a:spcPct val="150000"/>
                </a:lnSpc>
              </a:pPr>
              <a:r>
                <a:rPr lang="en-US" sz="2800">
                  <a:solidFill>
                    <a:schemeClr val="bg1"/>
                  </a:solidFill>
                  <a:latin typeface="Simplified Arabic" pitchFamily="18" charset="-78"/>
                  <a:ea typeface="MS PGothic" pitchFamily="34" charset="-128"/>
                  <a:cs typeface="Simplified Arabic" pitchFamily="18" charset="-78"/>
                </a:rPr>
                <a:t>An advancement in food technology was brought about</a:t>
              </a:r>
            </a:p>
          </p:txBody>
        </p:sp>
      </p:gr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28600" y="381000"/>
            <a:ext cx="8763000" cy="523875"/>
          </a:xfrm>
          <a:prstGeom prst="rect">
            <a:avLst/>
          </a:prstGeom>
          <a:solidFill>
            <a:srgbClr val="0070C0"/>
          </a:solidFill>
          <a:ln w="9525">
            <a:solidFill>
              <a:schemeClr val="accent1"/>
            </a:solidFill>
            <a:miter lim="800000"/>
            <a:headEnd/>
            <a:tailEnd/>
          </a:ln>
        </p:spPr>
        <p:txBody>
          <a:bodyPr>
            <a:spAutoFit/>
          </a:bodyPr>
          <a:lstStyle/>
          <a:p>
            <a:pPr algn="ctr" rtl="1"/>
            <a:r>
              <a:rPr lang="en-US" sz="2800" b="0">
                <a:solidFill>
                  <a:schemeClr val="bg1"/>
                </a:solidFill>
                <a:latin typeface="Calibri" pitchFamily="34" charset="0"/>
              </a:rPr>
              <a:t>And the beginning of the change of our food such as:</a:t>
            </a:r>
          </a:p>
        </p:txBody>
      </p:sp>
      <p:sp>
        <p:nvSpPr>
          <p:cNvPr id="8" name="Text Box 2"/>
          <p:cNvSpPr txBox="1">
            <a:spLocks noChangeArrowheads="1"/>
          </p:cNvSpPr>
          <p:nvPr/>
        </p:nvSpPr>
        <p:spPr bwMode="auto">
          <a:xfrm>
            <a:off x="228600" y="1143000"/>
            <a:ext cx="8763000" cy="523875"/>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2800" b="0">
                <a:solidFill>
                  <a:schemeClr val="bg1"/>
                </a:solidFill>
                <a:latin typeface="Calibri" pitchFamily="34" charset="0"/>
              </a:rPr>
              <a:t>The genetic change of food</a:t>
            </a:r>
            <a:endParaRPr lang="ar-KW" sz="2800" b="0">
              <a:solidFill>
                <a:schemeClr val="bg1"/>
              </a:solidFill>
              <a:latin typeface="Calibri" pitchFamily="34" charset="0"/>
              <a:cs typeface="Times New Roman" pitchFamily="18" charset="0"/>
            </a:endParaRPr>
          </a:p>
        </p:txBody>
      </p:sp>
      <p:sp>
        <p:nvSpPr>
          <p:cNvPr id="9" name="Text Box 2"/>
          <p:cNvSpPr txBox="1">
            <a:spLocks noChangeArrowheads="1"/>
          </p:cNvSpPr>
          <p:nvPr/>
        </p:nvSpPr>
        <p:spPr bwMode="auto">
          <a:xfrm>
            <a:off x="228600" y="3478213"/>
            <a:ext cx="8763000" cy="523875"/>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2800" b="0">
                <a:solidFill>
                  <a:schemeClr val="bg1"/>
                </a:solidFill>
                <a:latin typeface="Calibri" pitchFamily="34" charset="0"/>
              </a:rPr>
              <a:t>The ingredients change of food</a:t>
            </a:r>
            <a:endParaRPr lang="ar-KW" sz="2800" b="0">
              <a:solidFill>
                <a:schemeClr val="bg1"/>
              </a:solidFill>
              <a:latin typeface="Calibri" pitchFamily="34" charset="0"/>
              <a:cs typeface="Times New Roman" pitchFamily="18" charset="0"/>
            </a:endParaRPr>
          </a:p>
        </p:txBody>
      </p:sp>
      <p:sp>
        <p:nvSpPr>
          <p:cNvPr id="10" name="Text Box 2"/>
          <p:cNvSpPr txBox="1">
            <a:spLocks noChangeArrowheads="1"/>
          </p:cNvSpPr>
          <p:nvPr/>
        </p:nvSpPr>
        <p:spPr bwMode="auto">
          <a:xfrm>
            <a:off x="228600" y="4292600"/>
            <a:ext cx="8763000" cy="522288"/>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2800" b="0">
                <a:solidFill>
                  <a:schemeClr val="bg1"/>
                </a:solidFill>
                <a:latin typeface="Calibri" pitchFamily="34" charset="0"/>
              </a:rPr>
              <a:t>The preparation change of food</a:t>
            </a:r>
            <a:endParaRPr lang="ar-KW" sz="2800" b="0">
              <a:solidFill>
                <a:schemeClr val="bg1"/>
              </a:solidFill>
              <a:latin typeface="Calibri" pitchFamily="34" charset="0"/>
              <a:cs typeface="Times New Roman" pitchFamily="18" charset="0"/>
            </a:endParaRPr>
          </a:p>
        </p:txBody>
      </p:sp>
      <p:sp>
        <p:nvSpPr>
          <p:cNvPr id="11" name="Text Box 2"/>
          <p:cNvSpPr txBox="1">
            <a:spLocks noChangeArrowheads="1"/>
          </p:cNvSpPr>
          <p:nvPr/>
        </p:nvSpPr>
        <p:spPr bwMode="auto">
          <a:xfrm>
            <a:off x="228600" y="1905000"/>
            <a:ext cx="8763000" cy="523875"/>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2800" b="0">
                <a:solidFill>
                  <a:schemeClr val="bg1"/>
                </a:solidFill>
                <a:latin typeface="Calibri" pitchFamily="34" charset="0"/>
              </a:rPr>
              <a:t>The production change of food</a:t>
            </a:r>
            <a:endParaRPr lang="ar-KW" sz="2800" b="0">
              <a:solidFill>
                <a:schemeClr val="bg1"/>
              </a:solidFill>
              <a:latin typeface="Calibri" pitchFamily="34" charset="0"/>
              <a:cs typeface="Times New Roman" pitchFamily="18" charset="0"/>
            </a:endParaRPr>
          </a:p>
        </p:txBody>
      </p:sp>
      <p:sp>
        <p:nvSpPr>
          <p:cNvPr id="12" name="Text Box 2"/>
          <p:cNvSpPr txBox="1">
            <a:spLocks noChangeArrowheads="1"/>
          </p:cNvSpPr>
          <p:nvPr/>
        </p:nvSpPr>
        <p:spPr bwMode="auto">
          <a:xfrm>
            <a:off x="228600" y="2667000"/>
            <a:ext cx="8763000" cy="523875"/>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2800" b="0">
                <a:solidFill>
                  <a:schemeClr val="bg1"/>
                </a:solidFill>
                <a:latin typeface="Calibri" pitchFamily="34" charset="0"/>
              </a:rPr>
              <a:t>The processing change of food</a:t>
            </a:r>
            <a:endParaRPr lang="ar-KW" sz="2800" b="0">
              <a:solidFill>
                <a:schemeClr val="bg1"/>
              </a:solidFill>
              <a:latin typeface="Calibri" pitchFamily="34" charset="0"/>
              <a:cs typeface="Times New Roman" pitchFamily="18" charset="0"/>
            </a:endParaRPr>
          </a:p>
        </p:txBody>
      </p:sp>
      <p:sp>
        <p:nvSpPr>
          <p:cNvPr id="13" name="Text Box 2"/>
          <p:cNvSpPr txBox="1">
            <a:spLocks noChangeArrowheads="1"/>
          </p:cNvSpPr>
          <p:nvPr/>
        </p:nvSpPr>
        <p:spPr bwMode="auto">
          <a:xfrm>
            <a:off x="228600" y="5054600"/>
            <a:ext cx="8763000" cy="522288"/>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2800" b="0">
                <a:solidFill>
                  <a:schemeClr val="bg1"/>
                </a:solidFill>
                <a:latin typeface="Calibri" pitchFamily="34" charset="0"/>
              </a:rPr>
              <a:t>The eating habits change of food</a:t>
            </a:r>
            <a:endParaRPr lang="ar-KW" sz="2800" b="0">
              <a:solidFill>
                <a:schemeClr val="bg1"/>
              </a:solidFill>
              <a:latin typeface="Calibri" pitchFamily="34" charset="0"/>
              <a:cs typeface="Times New Roman" pitchFamily="18" charset="0"/>
            </a:endParaRPr>
          </a:p>
        </p:txBody>
      </p:sp>
      <p:sp>
        <p:nvSpPr>
          <p:cNvPr id="14" name="Rectangle 1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37160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lnSpc>
                <a:spcPct val="150000"/>
              </a:lnSpc>
              <a:defRPr/>
            </a:pPr>
            <a:r>
              <a:rPr lang="en-US" sz="2800" dirty="0">
                <a:solidFill>
                  <a:schemeClr val="bg1"/>
                </a:solidFill>
                <a:latin typeface="Calibri" pitchFamily="34" charset="0"/>
                <a:cs typeface="Calibri" pitchFamily="34" charset="0"/>
              </a:rPr>
              <a:t>And the emergence of big companies</a:t>
            </a:r>
          </a:p>
          <a:p>
            <a:pPr algn="ctr" rtl="1" eaLnBrk="1" hangingPunct="1">
              <a:lnSpc>
                <a:spcPct val="150000"/>
              </a:lnSpc>
              <a:defRPr/>
            </a:pPr>
            <a:r>
              <a:rPr lang="en-US" sz="2800" dirty="0" smtClean="0">
                <a:solidFill>
                  <a:schemeClr val="bg1"/>
                </a:solidFill>
                <a:latin typeface="Calibri" pitchFamily="34" charset="0"/>
                <a:cs typeface="Calibri" pitchFamily="34" charset="0"/>
              </a:rPr>
              <a:t>that </a:t>
            </a:r>
            <a:r>
              <a:rPr lang="en-US" sz="2800" dirty="0">
                <a:solidFill>
                  <a:schemeClr val="bg1"/>
                </a:solidFill>
                <a:latin typeface="Calibri" pitchFamily="34" charset="0"/>
                <a:cs typeface="Calibri" pitchFamily="34" charset="0"/>
              </a:rPr>
              <a:t>became a part of our daily </a:t>
            </a:r>
            <a:r>
              <a:rPr lang="en-US" sz="2800" dirty="0" smtClean="0">
                <a:solidFill>
                  <a:schemeClr val="bg1"/>
                </a:solidFill>
                <a:latin typeface="Calibri" pitchFamily="34" charset="0"/>
                <a:cs typeface="Calibri" pitchFamily="34" charset="0"/>
              </a:rPr>
              <a:t>lives</a:t>
            </a:r>
          </a:p>
        </p:txBody>
      </p:sp>
      <p:pic>
        <p:nvPicPr>
          <p:cNvPr id="37893" name="Picture 7" descr="Picture: ©Istockphoto, anyakerbut"/>
          <p:cNvPicPr>
            <a:picLocks noChangeAspect="1" noChangeArrowheads="1"/>
          </p:cNvPicPr>
          <p:nvPr/>
        </p:nvPicPr>
        <p:blipFill>
          <a:blip r:embed="rId2"/>
          <a:srcRect/>
          <a:stretch>
            <a:fillRect/>
          </a:stretch>
        </p:blipFill>
        <p:spPr bwMode="auto">
          <a:xfrm>
            <a:off x="1219200" y="2057400"/>
            <a:ext cx="5810250" cy="3267075"/>
          </a:xfrm>
          <a:prstGeom prst="rect">
            <a:avLst/>
          </a:prstGeom>
          <a:noFill/>
          <a:ln w="9525">
            <a:noFill/>
            <a:miter lim="800000"/>
            <a:headEnd/>
            <a:tailEnd/>
          </a:ln>
        </p:spPr>
      </p:pic>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5" name="Rectangle 3"/>
          <p:cNvSpPr>
            <a:spLocks noChangeArrowheads="1"/>
          </p:cNvSpPr>
          <p:nvPr/>
        </p:nvSpPr>
        <p:spPr bwMode="auto">
          <a:xfrm>
            <a:off x="757238" y="1828800"/>
            <a:ext cx="7620000" cy="2909888"/>
          </a:xfrm>
          <a:prstGeom prst="rect">
            <a:avLst/>
          </a:prstGeom>
          <a:noFill/>
          <a:ln w="9525">
            <a:noFill/>
            <a:miter lim="800000"/>
            <a:headEnd/>
            <a:tailEnd/>
          </a:ln>
        </p:spPr>
        <p:txBody>
          <a:bodyPr>
            <a:spAutoFit/>
          </a:bodyPr>
          <a:lstStyle/>
          <a:p>
            <a:pPr marL="342900" indent="-342900" algn="just">
              <a:lnSpc>
                <a:spcPct val="200000"/>
              </a:lnSpc>
              <a:spcBef>
                <a:spcPts val="600"/>
              </a:spcBef>
              <a:buFont typeface="Courier New" pitchFamily="49" charset="0"/>
              <a:buChar char="o"/>
            </a:pPr>
            <a:r>
              <a:rPr lang="en-US" sz="3200" b="0">
                <a:solidFill>
                  <a:schemeClr val="bg1"/>
                </a:solidFill>
                <a:latin typeface="Calibri" pitchFamily="34" charset="0"/>
              </a:rPr>
              <a:t>So what are the suspected adverse health effects in non religious ingredients or processes?</a:t>
            </a:r>
            <a:endParaRPr lang="ar-KW" sz="3200" b="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28600" y="762000"/>
            <a:ext cx="8763000" cy="1077913"/>
          </a:xfrm>
          <a:prstGeom prst="rect">
            <a:avLst/>
          </a:prstGeom>
          <a:solidFill>
            <a:srgbClr val="00B0F0"/>
          </a:solidFill>
          <a:ln w="9525">
            <a:solidFill>
              <a:schemeClr val="accent1"/>
            </a:solidFill>
            <a:miter lim="800000"/>
            <a:headEnd/>
            <a:tailEnd/>
          </a:ln>
        </p:spPr>
        <p:txBody>
          <a:bodyPr>
            <a:spAutoFit/>
          </a:bodyPr>
          <a:lstStyle/>
          <a:p>
            <a:pPr algn="just">
              <a:lnSpc>
                <a:spcPct val="200000"/>
              </a:lnSpc>
              <a:spcBef>
                <a:spcPts val="600"/>
              </a:spcBef>
              <a:buClr>
                <a:srgbClr val="FF9900"/>
              </a:buClr>
              <a:buSzPct val="150000"/>
            </a:pPr>
            <a:r>
              <a:rPr lang="en-US" sz="3200" b="0">
                <a:solidFill>
                  <a:schemeClr val="bg1"/>
                </a:solidFill>
                <a:latin typeface="Calibri" pitchFamily="34" charset="0"/>
              </a:rPr>
              <a:t>Pork</a:t>
            </a:r>
            <a:endParaRPr lang="ar-KW" sz="3200" b="0">
              <a:solidFill>
                <a:schemeClr val="bg1"/>
              </a:solidFill>
              <a:latin typeface="Calibri" pitchFamily="34" charset="0"/>
              <a:cs typeface="Times New Roman" pitchFamily="18" charset="0"/>
            </a:endParaRPr>
          </a:p>
        </p:txBody>
      </p:sp>
      <p:sp>
        <p:nvSpPr>
          <p:cNvPr id="3" name="Text Box 2"/>
          <p:cNvSpPr txBox="1">
            <a:spLocks noChangeArrowheads="1"/>
          </p:cNvSpPr>
          <p:nvPr/>
        </p:nvSpPr>
        <p:spPr bwMode="auto">
          <a:xfrm>
            <a:off x="228600" y="1981200"/>
            <a:ext cx="8763000" cy="1077913"/>
          </a:xfrm>
          <a:prstGeom prst="rect">
            <a:avLst/>
          </a:prstGeom>
          <a:solidFill>
            <a:srgbClr val="00B0F0"/>
          </a:solidFill>
          <a:ln w="9525">
            <a:solidFill>
              <a:schemeClr val="accent1"/>
            </a:solidFill>
            <a:miter lim="800000"/>
            <a:headEnd/>
            <a:tailEnd/>
          </a:ln>
        </p:spPr>
        <p:txBody>
          <a:bodyPr>
            <a:spAutoFit/>
          </a:bodyPr>
          <a:lstStyle/>
          <a:p>
            <a:pPr algn="just">
              <a:lnSpc>
                <a:spcPct val="200000"/>
              </a:lnSpc>
              <a:spcBef>
                <a:spcPts val="600"/>
              </a:spcBef>
              <a:buClr>
                <a:srgbClr val="FF9900"/>
              </a:buClr>
              <a:buSzPct val="150000"/>
            </a:pPr>
            <a:r>
              <a:rPr lang="en-US" sz="3200" b="0">
                <a:solidFill>
                  <a:schemeClr val="bg1"/>
                </a:solidFill>
                <a:latin typeface="Calibri" pitchFamily="34" charset="0"/>
              </a:rPr>
              <a:t>Alcohol</a:t>
            </a:r>
            <a:endParaRPr lang="ar-KW" sz="3200" b="0">
              <a:solidFill>
                <a:schemeClr val="bg1"/>
              </a:solidFill>
              <a:latin typeface="Calibri" pitchFamily="34" charset="0"/>
              <a:cs typeface="Times New Roman" pitchFamily="18" charset="0"/>
            </a:endParaRPr>
          </a:p>
        </p:txBody>
      </p:sp>
      <p:sp>
        <p:nvSpPr>
          <p:cNvPr id="4" name="Text Box 2"/>
          <p:cNvSpPr txBox="1">
            <a:spLocks noChangeArrowheads="1"/>
          </p:cNvSpPr>
          <p:nvPr/>
        </p:nvSpPr>
        <p:spPr bwMode="auto">
          <a:xfrm>
            <a:off x="228600" y="3241675"/>
            <a:ext cx="8763000" cy="1076325"/>
          </a:xfrm>
          <a:prstGeom prst="rect">
            <a:avLst/>
          </a:prstGeom>
          <a:solidFill>
            <a:srgbClr val="00B0F0"/>
          </a:solidFill>
          <a:ln w="9525">
            <a:solidFill>
              <a:schemeClr val="accent1"/>
            </a:solidFill>
            <a:miter lim="800000"/>
            <a:headEnd/>
            <a:tailEnd/>
          </a:ln>
        </p:spPr>
        <p:txBody>
          <a:bodyPr>
            <a:spAutoFit/>
          </a:bodyPr>
          <a:lstStyle/>
          <a:p>
            <a:pPr algn="just">
              <a:lnSpc>
                <a:spcPct val="200000"/>
              </a:lnSpc>
              <a:spcBef>
                <a:spcPts val="600"/>
              </a:spcBef>
              <a:buClr>
                <a:srgbClr val="FF9900"/>
              </a:buClr>
              <a:buSzPct val="150000"/>
            </a:pPr>
            <a:r>
              <a:rPr lang="en-US" sz="3200" b="0">
                <a:solidFill>
                  <a:schemeClr val="bg1"/>
                </a:solidFill>
                <a:latin typeface="Calibri" pitchFamily="34" charset="0"/>
              </a:rPr>
              <a:t>Processes</a:t>
            </a:r>
            <a:endParaRPr lang="ar-KW" sz="3200" b="0">
              <a:solidFill>
                <a:schemeClr val="bg1"/>
              </a:solidFill>
              <a:latin typeface="Calibri" pitchFamily="34" charset="0"/>
              <a:cs typeface="Times New Roman" pitchFamily="18" charset="0"/>
            </a:endParaRPr>
          </a:p>
        </p:txBody>
      </p:sp>
      <p:sp>
        <p:nvSpPr>
          <p:cNvPr id="5" name="Text Box 2"/>
          <p:cNvSpPr txBox="1">
            <a:spLocks noChangeArrowheads="1"/>
          </p:cNvSpPr>
          <p:nvPr/>
        </p:nvSpPr>
        <p:spPr bwMode="auto">
          <a:xfrm>
            <a:off x="228600" y="4484688"/>
            <a:ext cx="8763000" cy="1077912"/>
          </a:xfrm>
          <a:prstGeom prst="rect">
            <a:avLst/>
          </a:prstGeom>
          <a:solidFill>
            <a:srgbClr val="00B0F0"/>
          </a:solidFill>
          <a:ln w="9525">
            <a:solidFill>
              <a:schemeClr val="accent1"/>
            </a:solidFill>
            <a:miter lim="800000"/>
            <a:headEnd/>
            <a:tailEnd/>
          </a:ln>
        </p:spPr>
        <p:txBody>
          <a:bodyPr>
            <a:spAutoFit/>
          </a:bodyPr>
          <a:lstStyle/>
          <a:p>
            <a:pPr algn="just">
              <a:lnSpc>
                <a:spcPct val="200000"/>
              </a:lnSpc>
              <a:spcBef>
                <a:spcPts val="600"/>
              </a:spcBef>
              <a:buClr>
                <a:srgbClr val="FF9900"/>
              </a:buClr>
              <a:buSzPct val="150000"/>
            </a:pPr>
            <a:r>
              <a:rPr lang="en-US" sz="3200" b="0">
                <a:solidFill>
                  <a:schemeClr val="bg1"/>
                </a:solidFill>
                <a:latin typeface="Calibri" pitchFamily="34" charset="0"/>
              </a:rPr>
              <a:t>Blood</a:t>
            </a:r>
            <a:endParaRPr lang="ar-KW" sz="3200" b="0">
              <a:solidFill>
                <a:schemeClr val="bg1"/>
              </a:solidFill>
              <a:latin typeface="Calibri" pitchFamily="34" charset="0"/>
              <a:cs typeface="Times New Roman" pitchFamily="18" charset="0"/>
            </a:endParaRPr>
          </a:p>
        </p:txBody>
      </p:sp>
      <p:sp>
        <p:nvSpPr>
          <p:cNvPr id="6" name="Text Box 2"/>
          <p:cNvSpPr txBox="1">
            <a:spLocks noChangeArrowheads="1"/>
          </p:cNvSpPr>
          <p:nvPr/>
        </p:nvSpPr>
        <p:spPr bwMode="auto">
          <a:xfrm>
            <a:off x="228600" y="5703888"/>
            <a:ext cx="8763000" cy="1077912"/>
          </a:xfrm>
          <a:prstGeom prst="rect">
            <a:avLst/>
          </a:prstGeom>
          <a:solidFill>
            <a:srgbClr val="00B0F0"/>
          </a:solidFill>
          <a:ln w="9525">
            <a:solidFill>
              <a:schemeClr val="accent1"/>
            </a:solidFill>
            <a:miter lim="800000"/>
            <a:headEnd/>
            <a:tailEnd/>
          </a:ln>
        </p:spPr>
        <p:txBody>
          <a:bodyPr>
            <a:spAutoFit/>
          </a:bodyPr>
          <a:lstStyle/>
          <a:p>
            <a:pPr algn="just">
              <a:lnSpc>
                <a:spcPct val="200000"/>
              </a:lnSpc>
              <a:spcBef>
                <a:spcPts val="600"/>
              </a:spcBef>
              <a:buClr>
                <a:srgbClr val="FF9900"/>
              </a:buClr>
              <a:buSzPct val="150000"/>
            </a:pPr>
            <a:r>
              <a:rPr lang="en-US" sz="3200" b="0">
                <a:solidFill>
                  <a:schemeClr val="bg1"/>
                </a:solidFill>
                <a:latin typeface="Calibri" pitchFamily="34" charset="0"/>
              </a:rPr>
              <a:t>Dead meat</a:t>
            </a:r>
            <a:endParaRPr lang="ar-KW" sz="3200" b="0">
              <a:solidFill>
                <a:schemeClr val="bg1"/>
              </a:solidFill>
              <a:latin typeface="Calibri" pitchFamily="34" charset="0"/>
              <a:cs typeface="Times New Roman" pitchFamily="18" charset="0"/>
            </a:endParaRPr>
          </a:p>
        </p:txBody>
      </p:sp>
      <p:sp>
        <p:nvSpPr>
          <p:cNvPr id="39943" name="Text Box 2"/>
          <p:cNvSpPr txBox="1">
            <a:spLocks noChangeArrowheads="1"/>
          </p:cNvSpPr>
          <p:nvPr/>
        </p:nvSpPr>
        <p:spPr bwMode="auto">
          <a:xfrm>
            <a:off x="228600" y="65088"/>
            <a:ext cx="8763000" cy="584200"/>
          </a:xfrm>
          <a:prstGeom prst="rect">
            <a:avLst/>
          </a:prstGeom>
          <a:solidFill>
            <a:schemeClr val="accent2"/>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3200" b="0">
                <a:solidFill>
                  <a:schemeClr val="bg1"/>
                </a:solidFill>
                <a:latin typeface="Calibri" pitchFamily="34" charset="0"/>
              </a:rPr>
              <a:t>These are the main things we are concerned with:</a:t>
            </a:r>
            <a:endParaRPr lang="ar-KW" sz="3200" b="0">
              <a:solidFill>
                <a:schemeClr val="bg1"/>
              </a:solidFill>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28600" y="228600"/>
            <a:ext cx="8763000" cy="584200"/>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3200" b="0">
                <a:solidFill>
                  <a:schemeClr val="bg1"/>
                </a:solidFill>
                <a:latin typeface="Calibri" pitchFamily="34" charset="0"/>
              </a:rPr>
              <a:t>Pork</a:t>
            </a:r>
            <a:endParaRPr lang="ar-KW" sz="3200" b="0">
              <a:solidFill>
                <a:schemeClr val="bg1"/>
              </a:solidFill>
              <a:latin typeface="Calibri" pitchFamily="34" charset="0"/>
              <a:cs typeface="Times New Roman" pitchFamily="18" charset="0"/>
            </a:endParaRPr>
          </a:p>
        </p:txBody>
      </p:sp>
      <p:sp>
        <p:nvSpPr>
          <p:cNvPr id="40963" name="Rectangle 4"/>
          <p:cNvSpPr>
            <a:spLocks noChangeArrowheads="1"/>
          </p:cNvSpPr>
          <p:nvPr/>
        </p:nvSpPr>
        <p:spPr bwMode="auto">
          <a:xfrm>
            <a:off x="304800" y="1143000"/>
            <a:ext cx="8382000" cy="1141413"/>
          </a:xfrm>
          <a:prstGeom prst="rect">
            <a:avLst/>
          </a:prstGeom>
          <a:noFill/>
          <a:ln w="9525">
            <a:solidFill>
              <a:srgbClr val="03C6ED"/>
            </a:solidFill>
            <a:miter lim="800000"/>
            <a:headEnd/>
            <a:tailEnd/>
          </a:ln>
        </p:spPr>
        <p:txBody>
          <a:bodyPr>
            <a:spAutoFit/>
          </a:bodyPr>
          <a:lstStyle/>
          <a:p>
            <a:pPr algn="just">
              <a:lnSpc>
                <a:spcPct val="150000"/>
              </a:lnSpc>
            </a:pPr>
            <a:r>
              <a:rPr lang="en-US" sz="2400" b="0">
                <a:latin typeface="Calibri" pitchFamily="34" charset="0"/>
              </a:rPr>
              <a:t>Scriptures tells us not to eat pork. This has to do with any thing that comes from a pig, the hog, the swine. </a:t>
            </a:r>
            <a:endParaRPr lang="ar-KW" sz="2400" b="0">
              <a:latin typeface="Calibri" pitchFamily="34" charset="0"/>
              <a:cs typeface="Times New Roman" pitchFamily="18" charset="0"/>
            </a:endParaRPr>
          </a:p>
        </p:txBody>
      </p:sp>
      <p:sp>
        <p:nvSpPr>
          <p:cNvPr id="38916" name="Rectangle 4"/>
          <p:cNvSpPr>
            <a:spLocks noChangeArrowheads="1"/>
          </p:cNvSpPr>
          <p:nvPr/>
        </p:nvSpPr>
        <p:spPr bwMode="auto">
          <a:xfrm>
            <a:off x="304800" y="2528888"/>
            <a:ext cx="8382000" cy="1697037"/>
          </a:xfrm>
          <a:prstGeom prst="rect">
            <a:avLst/>
          </a:prstGeom>
          <a:noFill/>
          <a:ln w="9525">
            <a:solidFill>
              <a:srgbClr val="03C6ED"/>
            </a:solidFill>
            <a:miter lim="800000"/>
            <a:headEnd/>
            <a:tailEnd/>
          </a:ln>
        </p:spPr>
        <p:txBody>
          <a:bodyPr>
            <a:spAutoFit/>
          </a:bodyPr>
          <a:lstStyle/>
          <a:p>
            <a:pPr algn="just">
              <a:lnSpc>
                <a:spcPct val="150000"/>
              </a:lnSpc>
            </a:pPr>
            <a:r>
              <a:rPr lang="en-US" sz="2400" b="0">
                <a:latin typeface="Calibri" pitchFamily="34" charset="0"/>
              </a:rPr>
              <a:t>People who eat pork chops, ham, bacon for their health sake have to be welling to make some changes. God knows what best for His creatures.  </a:t>
            </a:r>
          </a:p>
        </p:txBody>
      </p:sp>
      <p:sp>
        <p:nvSpPr>
          <p:cNvPr id="38917" name="Rectangle 4"/>
          <p:cNvSpPr>
            <a:spLocks noChangeArrowheads="1"/>
          </p:cNvSpPr>
          <p:nvPr/>
        </p:nvSpPr>
        <p:spPr bwMode="auto">
          <a:xfrm>
            <a:off x="304800" y="4454525"/>
            <a:ext cx="8382000" cy="1695450"/>
          </a:xfrm>
          <a:prstGeom prst="rect">
            <a:avLst/>
          </a:prstGeom>
          <a:noFill/>
          <a:ln w="9525">
            <a:solidFill>
              <a:srgbClr val="03C6ED"/>
            </a:solidFill>
            <a:miter lim="800000"/>
            <a:headEnd/>
            <a:tailEnd/>
          </a:ln>
        </p:spPr>
        <p:txBody>
          <a:bodyPr>
            <a:spAutoFit/>
          </a:bodyPr>
          <a:lstStyle/>
          <a:p>
            <a:pPr algn="just">
              <a:lnSpc>
                <a:spcPct val="150000"/>
              </a:lnSpc>
            </a:pPr>
            <a:r>
              <a:rPr lang="en-US" sz="2400" b="0">
                <a:latin typeface="Calibri" pitchFamily="34" charset="0"/>
              </a:rPr>
              <a:t>In the scriptures, the pig was prohibited, and it was never considered as a source of food. One of the reason why is may be because the pig was considered unclean and would eat any thing. </a:t>
            </a:r>
            <a:endParaRPr lang="ar-KW" sz="2400" b="0">
              <a:latin typeface="Calibri" pitchFamily="34" charset="0"/>
              <a:cs typeface="Times New Roman" pitchFamily="18" charset="0"/>
            </a:endParaRPr>
          </a:p>
        </p:txBody>
      </p:sp>
      <p:sp>
        <p:nvSpPr>
          <p:cNvPr id="6" name="Rectangle 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500"/>
                                        <p:tgtEl>
                                          <p:spTgt spid="3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17"/>
                                        </p:tgtEl>
                                        <p:attrNameLst>
                                          <p:attrName>style.visibility</p:attrName>
                                        </p:attrNameLst>
                                      </p:cBhvr>
                                      <p:to>
                                        <p:strVal val="visible"/>
                                      </p:to>
                                    </p:set>
                                    <p:animEffect transition="in" filter="fade">
                                      <p:cBhvr>
                                        <p:cTn id="12"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381000" y="1905000"/>
            <a:ext cx="8305800" cy="2209800"/>
          </a:xfrm>
          <a:prstGeom prst="rect">
            <a:avLst/>
          </a:prstGeom>
          <a:solidFill>
            <a:srgbClr val="7030A0"/>
          </a:solidFill>
          <a:ln w="9525">
            <a:noFill/>
            <a:miter lim="800000"/>
            <a:headEnd/>
            <a:tailEnd/>
          </a:ln>
        </p:spPr>
        <p:txBody>
          <a:bodyPr/>
          <a:lstStyle/>
          <a:p>
            <a:pPr algn="ctr" rtl="1" eaLnBrk="0" hangingPunct="0">
              <a:lnSpc>
                <a:spcPct val="250000"/>
              </a:lnSpc>
            </a:pPr>
            <a:r>
              <a:rPr lang="en-US" sz="2600">
                <a:solidFill>
                  <a:schemeClr val="bg1"/>
                </a:solidFill>
                <a:latin typeface="Simplified Arabic" pitchFamily="18" charset="-78"/>
                <a:cs typeface="Simplified Arabic" pitchFamily="18" charset="-78"/>
              </a:rPr>
              <a:t>Religious guidance are the landmarks in ensuring safety</a:t>
            </a:r>
            <a:endParaRPr lang="ar-KW" sz="2800"/>
          </a:p>
          <a:p>
            <a:pPr algn="ctr" rtl="1" eaLnBrk="0" hangingPunct="0">
              <a:lnSpc>
                <a:spcPct val="250000"/>
              </a:lnSpc>
            </a:pPr>
            <a:r>
              <a:rPr lang="ar-KW" sz="2800">
                <a:solidFill>
                  <a:schemeClr val="bg1"/>
                </a:solidFill>
                <a:latin typeface="Simplified Arabic" pitchFamily="18" charset="-78"/>
                <a:cs typeface="Simplified Arabic" pitchFamily="18" charset="-78"/>
              </a:rPr>
              <a:t>التوجيه الديني هي المعالم في ضمان السلامة</a:t>
            </a:r>
          </a:p>
        </p:txBody>
      </p:sp>
      <p:sp>
        <p:nvSpPr>
          <p:cNvPr id="5123" name="Title 1"/>
          <p:cNvSpPr txBox="1">
            <a:spLocks/>
          </p:cNvSpPr>
          <p:nvPr/>
        </p:nvSpPr>
        <p:spPr bwMode="auto">
          <a:xfrm>
            <a:off x="381000" y="533400"/>
            <a:ext cx="8305800" cy="685800"/>
          </a:xfrm>
          <a:prstGeom prst="rect">
            <a:avLst/>
          </a:prstGeom>
          <a:noFill/>
          <a:ln w="9525">
            <a:noFill/>
            <a:miter lim="800000"/>
            <a:headEnd/>
            <a:tailEnd/>
          </a:ln>
        </p:spPr>
        <p:txBody>
          <a:bodyPr/>
          <a:lstStyle/>
          <a:p>
            <a:pPr algn="ctr" rtl="1" eaLnBrk="0" hangingPunct="0">
              <a:lnSpc>
                <a:spcPct val="150000"/>
              </a:lnSpc>
            </a:pPr>
            <a:r>
              <a:rPr lang="en-US" sz="3000">
                <a:latin typeface="Simplified Arabic" pitchFamily="18" charset="-78"/>
                <a:cs typeface="Simplified Arabic" pitchFamily="18" charset="-78"/>
              </a:rPr>
              <a:t>Opening speech</a:t>
            </a:r>
            <a:endParaRPr lang="ar-KW" sz="3400">
              <a:latin typeface="Simplified Arabic" pitchFamily="18" charset="-78"/>
              <a:cs typeface="Simplified Arabic" pitchFamily="18" charset="-78"/>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304800" y="304800"/>
            <a:ext cx="8382000" cy="1141413"/>
          </a:xfrm>
          <a:prstGeom prst="rect">
            <a:avLst/>
          </a:prstGeom>
          <a:noFill/>
          <a:ln w="9525">
            <a:solidFill>
              <a:srgbClr val="03C6ED"/>
            </a:solidFill>
            <a:miter lim="800000"/>
            <a:headEnd/>
            <a:tailEnd/>
          </a:ln>
        </p:spPr>
        <p:txBody>
          <a:bodyPr>
            <a:spAutoFit/>
          </a:bodyPr>
          <a:lstStyle/>
          <a:p>
            <a:pPr algn="just">
              <a:lnSpc>
                <a:spcPct val="150000"/>
              </a:lnSpc>
            </a:pPr>
            <a:r>
              <a:rPr lang="en-US" sz="2400" b="0">
                <a:latin typeface="Calibri" pitchFamily="34" charset="0"/>
              </a:rPr>
              <a:t>A pig eat waste, garbage, and eat his own dead child.  A pig eat other sick and infected animals, they are scavengers. </a:t>
            </a:r>
            <a:endParaRPr lang="ar-KW" sz="2400" b="0">
              <a:latin typeface="Calibri" pitchFamily="34" charset="0"/>
              <a:cs typeface="Times New Roman" pitchFamily="18" charset="0"/>
            </a:endParaRPr>
          </a:p>
        </p:txBody>
      </p:sp>
      <p:sp>
        <p:nvSpPr>
          <p:cNvPr id="39939" name="Rectangle 4"/>
          <p:cNvSpPr>
            <a:spLocks noChangeArrowheads="1"/>
          </p:cNvSpPr>
          <p:nvPr/>
        </p:nvSpPr>
        <p:spPr bwMode="auto">
          <a:xfrm>
            <a:off x="304800" y="1752600"/>
            <a:ext cx="8382000" cy="1695450"/>
          </a:xfrm>
          <a:prstGeom prst="rect">
            <a:avLst/>
          </a:prstGeom>
          <a:noFill/>
          <a:ln w="9525">
            <a:solidFill>
              <a:srgbClr val="03C6ED"/>
            </a:solidFill>
            <a:miter lim="800000"/>
            <a:headEnd/>
            <a:tailEnd/>
          </a:ln>
        </p:spPr>
        <p:txBody>
          <a:bodyPr>
            <a:spAutoFit/>
          </a:bodyPr>
          <a:lstStyle/>
          <a:p>
            <a:pPr algn="just">
              <a:lnSpc>
                <a:spcPct val="150000"/>
              </a:lnSpc>
            </a:pPr>
            <a:r>
              <a:rPr lang="en-US" sz="2400" b="0">
                <a:latin typeface="Calibri" pitchFamily="34" charset="0"/>
              </a:rPr>
              <a:t>What's interesting the pig has one of the quickest and poorest digestive system of any animals that it takes only four hours to complete the digestion and that’s not good. </a:t>
            </a:r>
            <a:endParaRPr lang="ar-KW" sz="2400" b="0">
              <a:latin typeface="Calibri" pitchFamily="34" charset="0"/>
              <a:cs typeface="Times New Roman" pitchFamily="18" charset="0"/>
            </a:endParaRPr>
          </a:p>
        </p:txBody>
      </p:sp>
      <p:sp>
        <p:nvSpPr>
          <p:cNvPr id="39940" name="Rectangle 4"/>
          <p:cNvSpPr>
            <a:spLocks noChangeArrowheads="1"/>
          </p:cNvSpPr>
          <p:nvPr/>
        </p:nvSpPr>
        <p:spPr bwMode="auto">
          <a:xfrm>
            <a:off x="304800" y="3733800"/>
            <a:ext cx="8382000" cy="1695450"/>
          </a:xfrm>
          <a:prstGeom prst="rect">
            <a:avLst/>
          </a:prstGeom>
          <a:noFill/>
          <a:ln w="9525">
            <a:solidFill>
              <a:srgbClr val="03C6ED"/>
            </a:solidFill>
            <a:miter lim="800000"/>
            <a:headEnd/>
            <a:tailEnd/>
          </a:ln>
        </p:spPr>
        <p:txBody>
          <a:bodyPr>
            <a:spAutoFit/>
          </a:bodyPr>
          <a:lstStyle/>
          <a:p>
            <a:pPr algn="just">
              <a:lnSpc>
                <a:spcPct val="150000"/>
              </a:lnSpc>
            </a:pPr>
            <a:r>
              <a:rPr lang="en-US" sz="2400" b="0">
                <a:latin typeface="Calibri" pitchFamily="34" charset="0"/>
              </a:rPr>
              <a:t>Because the digestive system is so quick and so poor many times the toxins from the food are not properly eliminated and they are stored in the pig’s fat. </a:t>
            </a:r>
            <a:endParaRPr lang="ar-KW" sz="2400" b="0">
              <a:latin typeface="Calibri" pitchFamily="34" charset="0"/>
              <a:cs typeface="Times New Roman" pitchFamily="18" charset="0"/>
            </a:endParaRP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500"/>
                                        <p:tgtEl>
                                          <p:spTgt spid="39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40"/>
                                        </p:tgtEl>
                                        <p:attrNameLst>
                                          <p:attrName>style.visibility</p:attrName>
                                        </p:attrNameLst>
                                      </p:cBhvr>
                                      <p:to>
                                        <p:strVal val="visible"/>
                                      </p:to>
                                    </p:set>
                                    <p:animEffect transition="in" filter="fade">
                                      <p:cBhvr>
                                        <p:cTn id="12"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304800" y="762000"/>
            <a:ext cx="8382000" cy="2249488"/>
          </a:xfrm>
          <a:prstGeom prst="rect">
            <a:avLst/>
          </a:prstGeom>
          <a:noFill/>
          <a:ln w="9525">
            <a:solidFill>
              <a:srgbClr val="03C6ED"/>
            </a:solidFill>
            <a:miter lim="800000"/>
            <a:headEnd/>
            <a:tailEnd/>
          </a:ln>
        </p:spPr>
        <p:txBody>
          <a:bodyPr>
            <a:spAutoFit/>
          </a:bodyPr>
          <a:lstStyle/>
          <a:p>
            <a:pPr algn="just">
              <a:lnSpc>
                <a:spcPct val="150000"/>
              </a:lnSpc>
            </a:pPr>
            <a:r>
              <a:rPr lang="en-US" sz="2400" b="0">
                <a:latin typeface="Calibri" pitchFamily="34" charset="0"/>
              </a:rPr>
              <a:t>That mean that pig can eat all kind of filth and garbage and eat other infections and four hours later it sent to the slaughter and butcher and in a few days it is only a plate at the home of those who eats pig’s meat. </a:t>
            </a:r>
            <a:endParaRPr lang="ar-KW" sz="2400" b="0">
              <a:latin typeface="Calibri" pitchFamily="34" charset="0"/>
              <a:cs typeface="Times New Roman" pitchFamily="18" charset="0"/>
            </a:endParaRPr>
          </a:p>
        </p:txBody>
      </p:sp>
      <p:sp>
        <p:nvSpPr>
          <p:cNvPr id="40963" name="Rectangle 4"/>
          <p:cNvSpPr>
            <a:spLocks noChangeArrowheads="1"/>
          </p:cNvSpPr>
          <p:nvPr/>
        </p:nvSpPr>
        <p:spPr bwMode="auto">
          <a:xfrm>
            <a:off x="304800" y="3222625"/>
            <a:ext cx="8382000" cy="587375"/>
          </a:xfrm>
          <a:prstGeom prst="rect">
            <a:avLst/>
          </a:prstGeom>
          <a:noFill/>
          <a:ln w="9525">
            <a:solidFill>
              <a:srgbClr val="03C6ED"/>
            </a:solidFill>
            <a:miter lim="800000"/>
            <a:headEnd/>
            <a:tailEnd/>
          </a:ln>
        </p:spPr>
        <p:txBody>
          <a:bodyPr>
            <a:spAutoFit/>
          </a:bodyPr>
          <a:lstStyle/>
          <a:p>
            <a:pPr algn="just">
              <a:lnSpc>
                <a:spcPct val="150000"/>
              </a:lnSpc>
            </a:pPr>
            <a:r>
              <a:rPr lang="en-US" sz="2400" b="0">
                <a:latin typeface="Calibri" pitchFamily="34" charset="0"/>
              </a:rPr>
              <a:t>The toxin is not properly eliminated from the pig.</a:t>
            </a:r>
            <a:endParaRPr lang="ar-KW" sz="2400" b="0">
              <a:latin typeface="Calibri" pitchFamily="34" charset="0"/>
              <a:cs typeface="Times New Roman" pitchFamily="18"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p:cNvPicPr>
            <a:picLocks noChangeAspect="1" noChangeArrowheads="1"/>
          </p:cNvPicPr>
          <p:nvPr/>
        </p:nvPicPr>
        <p:blipFill>
          <a:blip r:embed="rId2"/>
          <a:srcRect/>
          <a:stretch>
            <a:fillRect/>
          </a:stretch>
        </p:blipFill>
        <p:spPr bwMode="auto">
          <a:xfrm>
            <a:off x="330200" y="3482975"/>
            <a:ext cx="2108200" cy="1581150"/>
          </a:xfrm>
          <a:prstGeom prst="rect">
            <a:avLst/>
          </a:prstGeom>
          <a:noFill/>
          <a:ln w="9525">
            <a:noFill/>
            <a:miter lim="800000"/>
            <a:headEnd/>
            <a:tailEnd/>
          </a:ln>
        </p:spPr>
      </p:pic>
      <p:pic>
        <p:nvPicPr>
          <p:cNvPr id="44035" name="Picture 7"/>
          <p:cNvPicPr>
            <a:picLocks noChangeAspect="1" noChangeArrowheads="1"/>
          </p:cNvPicPr>
          <p:nvPr/>
        </p:nvPicPr>
        <p:blipFill>
          <a:blip r:embed="rId3"/>
          <a:srcRect/>
          <a:stretch>
            <a:fillRect/>
          </a:stretch>
        </p:blipFill>
        <p:spPr bwMode="auto">
          <a:xfrm>
            <a:off x="3251200" y="4989513"/>
            <a:ext cx="2413000" cy="1809750"/>
          </a:xfrm>
          <a:prstGeom prst="rect">
            <a:avLst/>
          </a:prstGeom>
          <a:noFill/>
          <a:ln w="9525">
            <a:noFill/>
            <a:miter lim="800000"/>
            <a:headEnd/>
            <a:tailEnd/>
          </a:ln>
        </p:spPr>
      </p:pic>
      <p:pic>
        <p:nvPicPr>
          <p:cNvPr id="44036" name="Picture 9"/>
          <p:cNvPicPr>
            <a:picLocks noChangeAspect="1" noChangeArrowheads="1"/>
          </p:cNvPicPr>
          <p:nvPr/>
        </p:nvPicPr>
        <p:blipFill>
          <a:blip r:embed="rId4"/>
          <a:srcRect/>
          <a:stretch>
            <a:fillRect/>
          </a:stretch>
        </p:blipFill>
        <p:spPr bwMode="auto">
          <a:xfrm>
            <a:off x="5867400" y="3657600"/>
            <a:ext cx="2519363" cy="1704975"/>
          </a:xfrm>
          <a:prstGeom prst="rect">
            <a:avLst/>
          </a:prstGeom>
          <a:noFill/>
          <a:ln w="9525">
            <a:noFill/>
            <a:miter lim="800000"/>
            <a:headEnd/>
            <a:tailEnd/>
          </a:ln>
        </p:spPr>
      </p:pic>
      <p:pic>
        <p:nvPicPr>
          <p:cNvPr id="44037" name="Picture 10"/>
          <p:cNvPicPr>
            <a:picLocks noChangeAspect="1" noChangeArrowheads="1"/>
          </p:cNvPicPr>
          <p:nvPr/>
        </p:nvPicPr>
        <p:blipFill>
          <a:blip r:embed="rId5"/>
          <a:srcRect/>
          <a:stretch>
            <a:fillRect/>
          </a:stretch>
        </p:blipFill>
        <p:spPr bwMode="auto">
          <a:xfrm>
            <a:off x="5927725" y="5486400"/>
            <a:ext cx="2466975" cy="1292225"/>
          </a:xfrm>
          <a:prstGeom prst="rect">
            <a:avLst/>
          </a:prstGeom>
          <a:noFill/>
          <a:ln w="9525">
            <a:noFill/>
            <a:miter lim="800000"/>
            <a:headEnd/>
            <a:tailEnd/>
          </a:ln>
        </p:spPr>
      </p:pic>
      <p:pic>
        <p:nvPicPr>
          <p:cNvPr id="44038" name="Picture 11"/>
          <p:cNvPicPr>
            <a:picLocks noChangeAspect="1" noChangeArrowheads="1"/>
          </p:cNvPicPr>
          <p:nvPr/>
        </p:nvPicPr>
        <p:blipFill>
          <a:blip r:embed="rId6"/>
          <a:srcRect/>
          <a:stretch>
            <a:fillRect/>
          </a:stretch>
        </p:blipFill>
        <p:spPr bwMode="auto">
          <a:xfrm>
            <a:off x="257175" y="5110163"/>
            <a:ext cx="2314575" cy="1704975"/>
          </a:xfrm>
          <a:prstGeom prst="rect">
            <a:avLst/>
          </a:prstGeom>
          <a:noFill/>
          <a:ln w="9525">
            <a:noFill/>
            <a:miter lim="800000"/>
            <a:headEnd/>
            <a:tailEnd/>
          </a:ln>
        </p:spPr>
      </p:pic>
      <p:pic>
        <p:nvPicPr>
          <p:cNvPr id="44039" name="Picture 12"/>
          <p:cNvPicPr>
            <a:picLocks noChangeAspect="1" noChangeArrowheads="1"/>
          </p:cNvPicPr>
          <p:nvPr/>
        </p:nvPicPr>
        <p:blipFill>
          <a:blip r:embed="rId7"/>
          <a:srcRect/>
          <a:stretch>
            <a:fillRect/>
          </a:stretch>
        </p:blipFill>
        <p:spPr bwMode="auto">
          <a:xfrm>
            <a:off x="6762750" y="79375"/>
            <a:ext cx="2381250" cy="1876425"/>
          </a:xfrm>
          <a:prstGeom prst="rect">
            <a:avLst/>
          </a:prstGeom>
          <a:noFill/>
          <a:ln w="9525">
            <a:noFill/>
            <a:miter lim="800000"/>
            <a:headEnd/>
            <a:tailEnd/>
          </a:ln>
        </p:spPr>
      </p:pic>
      <p:pic>
        <p:nvPicPr>
          <p:cNvPr id="44040" name="Picture 3" descr="C:\Documents and Settings\Administrator\Desktop\Pics for Presentation\toothpaste.jpg"/>
          <p:cNvPicPr>
            <a:picLocks noChangeAspect="1" noChangeArrowheads="1"/>
          </p:cNvPicPr>
          <p:nvPr/>
        </p:nvPicPr>
        <p:blipFill>
          <a:blip r:embed="rId8"/>
          <a:srcRect/>
          <a:stretch>
            <a:fillRect/>
          </a:stretch>
        </p:blipFill>
        <p:spPr bwMode="auto">
          <a:xfrm rot="-4365995">
            <a:off x="388937" y="411163"/>
            <a:ext cx="2346325" cy="2222500"/>
          </a:xfrm>
          <a:prstGeom prst="rect">
            <a:avLst/>
          </a:prstGeom>
          <a:noFill/>
          <a:ln w="9525">
            <a:noFill/>
            <a:miter lim="800000"/>
            <a:headEnd/>
            <a:tailEnd/>
          </a:ln>
        </p:spPr>
      </p:pic>
      <p:sp>
        <p:nvSpPr>
          <p:cNvPr id="9" name="Rectangle 5"/>
          <p:cNvSpPr>
            <a:spLocks noChangeArrowheads="1"/>
          </p:cNvSpPr>
          <p:nvPr/>
        </p:nvSpPr>
        <p:spPr bwMode="auto">
          <a:xfrm>
            <a:off x="457200" y="1371600"/>
            <a:ext cx="8229600" cy="9079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marL="342900" indent="-342900" algn="ctr" rtl="1">
              <a:spcBef>
                <a:spcPts val="600"/>
              </a:spcBef>
              <a:defRPr/>
            </a:pPr>
            <a:r>
              <a:rPr lang="en-US" sz="2400" b="0" dirty="0">
                <a:latin typeface="Calibri" pitchFamily="34" charset="0"/>
                <a:cs typeface="Calibri" pitchFamily="34" charset="0"/>
              </a:rPr>
              <a:t>There is a misunderstanding here</a:t>
            </a:r>
          </a:p>
          <a:p>
            <a:pPr marL="342900" indent="-342900" algn="ctr" rtl="1">
              <a:spcBef>
                <a:spcPts val="600"/>
              </a:spcBef>
              <a:defRPr/>
            </a:pPr>
            <a:r>
              <a:rPr lang="en-US" sz="2400" b="0" dirty="0">
                <a:latin typeface="Calibri" pitchFamily="34" charset="0"/>
                <a:cs typeface="Calibri" pitchFamily="34" charset="0"/>
              </a:rPr>
              <a:t> that needs to be clarified</a:t>
            </a:r>
            <a:endParaRPr lang="en-US" sz="2400" b="0" dirty="0">
              <a:solidFill>
                <a:srgbClr val="FF0000"/>
              </a:solidFill>
              <a:latin typeface="Calibri" pitchFamily="34" charset="0"/>
              <a:cs typeface="Calibri" pitchFamily="34" charset="0"/>
            </a:endParaRPr>
          </a:p>
        </p:txBody>
      </p:sp>
      <p:sp>
        <p:nvSpPr>
          <p:cNvPr id="10" name="Rectangle 6"/>
          <p:cNvSpPr>
            <a:spLocks noChangeArrowheads="1"/>
          </p:cNvSpPr>
          <p:nvPr/>
        </p:nvSpPr>
        <p:spPr bwMode="auto">
          <a:xfrm>
            <a:off x="304800" y="2366963"/>
            <a:ext cx="8305800" cy="7386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a:lnSpc>
                <a:spcPct val="200000"/>
              </a:lnSpc>
              <a:spcBef>
                <a:spcPct val="105000"/>
              </a:spcBef>
              <a:defRPr/>
            </a:pPr>
            <a:r>
              <a:rPr lang="en-US" sz="2400" b="0" u="sng" dirty="0">
                <a:latin typeface="Calibri" pitchFamily="34" charset="0"/>
                <a:cs typeface="Calibri" pitchFamily="34" charset="0"/>
              </a:rPr>
              <a:t>Halal is no longer only for meat but also for products and services</a:t>
            </a:r>
            <a:endParaRPr lang="ar-KW" sz="2400" b="0" u="sng" dirty="0">
              <a:latin typeface="Calibri" pitchFamily="34" charset="0"/>
              <a:cs typeface="Simplified Arabic" pitchFamily="18" charset="-7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28600" y="2667000"/>
            <a:ext cx="8534400" cy="738188"/>
          </a:xfrm>
          <a:prstGeom prst="rect">
            <a:avLst/>
          </a:prstGeom>
          <a:solidFill>
            <a:srgbClr val="00B0F0"/>
          </a:solidFill>
          <a:ln w="9525">
            <a:noFill/>
            <a:miter lim="800000"/>
            <a:headEnd/>
            <a:tailEnd/>
          </a:ln>
        </p:spPr>
        <p:txBody>
          <a:bodyPr>
            <a:spAutoFit/>
          </a:bodyPr>
          <a:lstStyle/>
          <a:p>
            <a:pPr marL="342900" indent="-342900" algn="just">
              <a:lnSpc>
                <a:spcPct val="150000"/>
              </a:lnSpc>
              <a:spcBef>
                <a:spcPts val="600"/>
              </a:spcBef>
            </a:pPr>
            <a:r>
              <a:rPr lang="en-US" sz="2800" b="0">
                <a:solidFill>
                  <a:schemeClr val="bg1"/>
                </a:solidFill>
                <a:latin typeface="Calibri" pitchFamily="34" charset="0"/>
              </a:rPr>
              <a:t>What's proven that</a:t>
            </a:r>
            <a:endParaRPr lang="en-US" sz="2800">
              <a:solidFill>
                <a:schemeClr val="bg1"/>
              </a:solidFill>
              <a:latin typeface="Calibri" pitchFamily="34" charset="0"/>
            </a:endParaRPr>
          </a:p>
        </p:txBody>
      </p:sp>
      <p:sp>
        <p:nvSpPr>
          <p:cNvPr id="45059" name="Rectangle 10"/>
          <p:cNvSpPr>
            <a:spLocks noChangeArrowheads="1"/>
          </p:cNvSpPr>
          <p:nvPr/>
        </p:nvSpPr>
        <p:spPr bwMode="auto">
          <a:xfrm>
            <a:off x="76200" y="6400800"/>
            <a:ext cx="8001000" cy="400050"/>
          </a:xfrm>
          <a:prstGeom prst="rect">
            <a:avLst/>
          </a:prstGeom>
          <a:noFill/>
          <a:ln w="9525">
            <a:noFill/>
            <a:miter lim="800000"/>
            <a:headEnd/>
            <a:tailEnd/>
          </a:ln>
        </p:spPr>
        <p:txBody>
          <a:bodyPr>
            <a:spAutoFit/>
          </a:bodyPr>
          <a:lstStyle/>
          <a:p>
            <a:r>
              <a:rPr lang="ar-KW" sz="2000" b="0">
                <a:latin typeface="Calibri" pitchFamily="34" charset="0"/>
                <a:cs typeface="Times New Roman" pitchFamily="18" charset="0"/>
              </a:rPr>
              <a:t>* </a:t>
            </a:r>
            <a:r>
              <a:rPr lang="en-US" sz="2000" b="0">
                <a:latin typeface="Calibri" pitchFamily="34" charset="0"/>
              </a:rPr>
              <a:t>http://www.christienmeindertsma.com/index.php?/books/pig-05049/</a:t>
            </a:r>
          </a:p>
        </p:txBody>
      </p:sp>
      <p:sp>
        <p:nvSpPr>
          <p:cNvPr id="45060" name="Text Box 2"/>
          <p:cNvSpPr txBox="1">
            <a:spLocks noChangeArrowheads="1"/>
          </p:cNvSpPr>
          <p:nvPr/>
        </p:nvSpPr>
        <p:spPr bwMode="auto">
          <a:xfrm>
            <a:off x="152400" y="152400"/>
            <a:ext cx="8458200" cy="2032000"/>
          </a:xfrm>
          <a:prstGeom prst="rect">
            <a:avLst/>
          </a:prstGeom>
          <a:noFill/>
          <a:ln w="9525">
            <a:noFill/>
            <a:miter lim="800000"/>
            <a:headEnd/>
            <a:tailEnd/>
          </a:ln>
        </p:spPr>
        <p:txBody>
          <a:bodyPr>
            <a:spAutoFit/>
          </a:bodyPr>
          <a:lstStyle/>
          <a:p>
            <a:pPr marL="457200" indent="-457200" algn="just">
              <a:lnSpc>
                <a:spcPct val="150000"/>
              </a:lnSpc>
              <a:spcBef>
                <a:spcPts val="600"/>
              </a:spcBef>
              <a:buClr>
                <a:srgbClr val="FF0000"/>
              </a:buClr>
              <a:buSzPct val="60000"/>
              <a:buFont typeface="Courier New" pitchFamily="49" charset="0"/>
              <a:buChar char="o"/>
            </a:pPr>
            <a:r>
              <a:rPr lang="en-US" sz="2800" b="0">
                <a:latin typeface="Calibri" pitchFamily="34" charset="0"/>
              </a:rPr>
              <a:t>Many food products that we may use on a daily basis in our contemporary world are manufactured from by-products of a pig.</a:t>
            </a:r>
            <a:endParaRPr lang="arn-CL" sz="2800" b="0">
              <a:solidFill>
                <a:srgbClr val="FF0000"/>
              </a:solidFill>
              <a:latin typeface="Calibri" pitchFamily="34" charset="0"/>
            </a:endParaRPr>
          </a:p>
        </p:txBody>
      </p:sp>
      <p:grpSp>
        <p:nvGrpSpPr>
          <p:cNvPr id="2" name="Group 1"/>
          <p:cNvGrpSpPr>
            <a:grpSpLocks/>
          </p:cNvGrpSpPr>
          <p:nvPr/>
        </p:nvGrpSpPr>
        <p:grpSpPr bwMode="auto">
          <a:xfrm>
            <a:off x="228600" y="3421063"/>
            <a:ext cx="8553450" cy="3124200"/>
            <a:chOff x="228600" y="3421063"/>
            <a:chExt cx="8553450" cy="3124200"/>
          </a:xfrm>
        </p:grpSpPr>
        <p:pic>
          <p:nvPicPr>
            <p:cNvPr id="45062" name="Picture 2"/>
            <p:cNvPicPr>
              <a:picLocks noChangeAspect="1" noChangeArrowheads="1"/>
            </p:cNvPicPr>
            <p:nvPr/>
          </p:nvPicPr>
          <p:blipFill>
            <a:blip r:embed="rId2"/>
            <a:srcRect/>
            <a:stretch>
              <a:fillRect/>
            </a:stretch>
          </p:blipFill>
          <p:spPr bwMode="auto">
            <a:xfrm>
              <a:off x="6692900" y="4495800"/>
              <a:ext cx="2089150" cy="1609725"/>
            </a:xfrm>
            <a:prstGeom prst="rect">
              <a:avLst/>
            </a:prstGeom>
            <a:noFill/>
            <a:ln w="9525">
              <a:noFill/>
              <a:miter lim="800000"/>
              <a:headEnd/>
              <a:tailEnd/>
            </a:ln>
          </p:spPr>
        </p:pic>
        <p:sp>
          <p:nvSpPr>
            <p:cNvPr id="45063" name="Rectangle 5"/>
            <p:cNvSpPr>
              <a:spLocks noChangeArrowheads="1"/>
            </p:cNvSpPr>
            <p:nvPr/>
          </p:nvSpPr>
          <p:spPr bwMode="auto">
            <a:xfrm>
              <a:off x="228600" y="3421063"/>
              <a:ext cx="8534400" cy="3124200"/>
            </a:xfrm>
            <a:prstGeom prst="rect">
              <a:avLst/>
            </a:prstGeom>
            <a:noFill/>
            <a:ln w="9525">
              <a:noFill/>
              <a:miter lim="800000"/>
              <a:headEnd/>
              <a:tailEnd/>
            </a:ln>
          </p:spPr>
          <p:txBody>
            <a:bodyPr>
              <a:spAutoFit/>
            </a:bodyPr>
            <a:lstStyle/>
            <a:p>
              <a:pPr marL="342900" indent="-342900" algn="just">
                <a:lnSpc>
                  <a:spcPct val="200000"/>
                </a:lnSpc>
                <a:spcBef>
                  <a:spcPts val="600"/>
                </a:spcBef>
              </a:pPr>
              <a:r>
                <a:rPr lang="en-US" sz="2800" b="0">
                  <a:latin typeface="Calibri" pitchFamily="34" charset="0"/>
                </a:rPr>
                <a:t>Is the book of Christien Meindertsma from the Netherlands entitled: </a:t>
              </a:r>
            </a:p>
            <a:p>
              <a:pPr marL="342900" indent="-342900" algn="just">
                <a:lnSpc>
                  <a:spcPct val="200000"/>
                </a:lnSpc>
                <a:spcBef>
                  <a:spcPts val="600"/>
                </a:spcBef>
              </a:pPr>
              <a:r>
                <a:rPr lang="en-US" sz="4000" b="0">
                  <a:solidFill>
                    <a:srgbClr val="0070C0"/>
                  </a:solidFill>
                  <a:latin typeface="Calibri" pitchFamily="34" charset="0"/>
                </a:rPr>
                <a:t>					</a:t>
              </a:r>
              <a:r>
                <a:rPr lang="en-US" sz="4000">
                  <a:solidFill>
                    <a:srgbClr val="0070C0"/>
                  </a:solidFill>
                  <a:latin typeface="Calibri" pitchFamily="34" charset="0"/>
                </a:rPr>
                <a:t>Pig 05049</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4800" y="2286000"/>
            <a:ext cx="8382000" cy="3770313"/>
          </a:xfrm>
          <a:prstGeom prst="rect">
            <a:avLst/>
          </a:prstGeom>
          <a:noFill/>
          <a:ln w="9525">
            <a:noFill/>
            <a:miter lim="800000"/>
            <a:headEnd/>
            <a:tailEnd/>
          </a:ln>
        </p:spPr>
        <p:txBody>
          <a:bodyPr>
            <a:spAutoFit/>
          </a:bodyPr>
          <a:lstStyle/>
          <a:p>
            <a:pPr algn="ctr" rtl="1">
              <a:lnSpc>
                <a:spcPct val="200000"/>
              </a:lnSpc>
            </a:pPr>
            <a:r>
              <a:rPr lang="en-US" sz="6000">
                <a:solidFill>
                  <a:srgbClr val="00B0F0"/>
                </a:solidFill>
                <a:latin typeface="Calibri" pitchFamily="34" charset="0"/>
                <a:cs typeface="Simplified Arabic" pitchFamily="18" charset="-78"/>
              </a:rPr>
              <a:t>185</a:t>
            </a:r>
          </a:p>
          <a:p>
            <a:pPr algn="ctr" rtl="1">
              <a:lnSpc>
                <a:spcPct val="200000"/>
              </a:lnSpc>
            </a:pPr>
            <a:r>
              <a:rPr lang="en-US" sz="3200" b="0">
                <a:latin typeface="Calibri" pitchFamily="34" charset="0"/>
              </a:rPr>
              <a:t>Different products that are manufactured from pig by products.</a:t>
            </a:r>
          </a:p>
        </p:txBody>
      </p:sp>
      <p:sp>
        <p:nvSpPr>
          <p:cNvPr id="46083" name="Rectangle 5"/>
          <p:cNvSpPr>
            <a:spLocks noChangeArrowheads="1"/>
          </p:cNvSpPr>
          <p:nvPr/>
        </p:nvSpPr>
        <p:spPr bwMode="auto">
          <a:xfrm>
            <a:off x="0" y="0"/>
            <a:ext cx="9144000" cy="1493838"/>
          </a:xfrm>
          <a:prstGeom prst="rect">
            <a:avLst/>
          </a:prstGeom>
          <a:solidFill>
            <a:srgbClr val="00B0F0"/>
          </a:solidFill>
          <a:ln w="9525">
            <a:noFill/>
            <a:miter lim="800000"/>
            <a:headEnd/>
            <a:tailEnd/>
          </a:ln>
        </p:spPr>
        <p:txBody>
          <a:bodyPr>
            <a:spAutoFit/>
          </a:bodyPr>
          <a:lstStyle/>
          <a:p>
            <a:pPr algn="just">
              <a:lnSpc>
                <a:spcPct val="150000"/>
              </a:lnSpc>
              <a:spcBef>
                <a:spcPts val="600"/>
              </a:spcBef>
            </a:pPr>
            <a:r>
              <a:rPr lang="en-US" sz="3200" b="0">
                <a:solidFill>
                  <a:schemeClr val="bg1"/>
                </a:solidFill>
                <a:latin typeface="Calibri" pitchFamily="34" charset="0"/>
              </a:rPr>
              <a:t>Christine discovered after three years of research on products made of pig parts that there is:</a:t>
            </a:r>
          </a:p>
        </p:txBody>
      </p:sp>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ChangeArrowheads="1"/>
          </p:cNvSpPr>
          <p:nvPr/>
        </p:nvSpPr>
        <p:spPr bwMode="auto">
          <a:xfrm>
            <a:off x="0" y="0"/>
            <a:ext cx="9144000" cy="2308225"/>
          </a:xfrm>
          <a:prstGeom prst="rect">
            <a:avLst/>
          </a:prstGeom>
          <a:solidFill>
            <a:srgbClr val="00B0F0"/>
          </a:solidFill>
          <a:ln w="9525">
            <a:noFill/>
            <a:miter lim="800000"/>
            <a:headEnd/>
            <a:tailEnd/>
          </a:ln>
        </p:spPr>
        <p:txBody>
          <a:bodyPr>
            <a:spAutoFit/>
          </a:bodyPr>
          <a:lstStyle/>
          <a:p>
            <a:pPr algn="just">
              <a:lnSpc>
                <a:spcPct val="150000"/>
              </a:lnSpc>
              <a:spcBef>
                <a:spcPts val="600"/>
              </a:spcBef>
            </a:pPr>
            <a:r>
              <a:rPr lang="en-US" sz="3200" b="0">
                <a:solidFill>
                  <a:schemeClr val="bg1"/>
                </a:solidFill>
                <a:latin typeface="Calibri" pitchFamily="34" charset="0"/>
              </a:rPr>
              <a:t>Some of Christine’s unexpected search on pig’s by products that enters manufactured products are the following:</a:t>
            </a:r>
          </a:p>
        </p:txBody>
      </p:sp>
      <p:sp>
        <p:nvSpPr>
          <p:cNvPr id="5" name="Rectangle 4"/>
          <p:cNvSpPr>
            <a:spLocks noChangeArrowheads="1"/>
          </p:cNvSpPr>
          <p:nvPr/>
        </p:nvSpPr>
        <p:spPr bwMode="auto">
          <a:xfrm>
            <a:off x="228600" y="2451100"/>
            <a:ext cx="8610600" cy="3786188"/>
          </a:xfrm>
          <a:prstGeom prst="rect">
            <a:avLst/>
          </a:prstGeom>
          <a:noFill/>
          <a:ln w="9525">
            <a:noFill/>
            <a:miter lim="800000"/>
            <a:headEnd/>
            <a:tailEnd/>
          </a:ln>
        </p:spPr>
        <p:txBody>
          <a:bodyPr>
            <a:spAutoFit/>
          </a:bodyPr>
          <a:lstStyle/>
          <a:p>
            <a:pPr algn="just">
              <a:lnSpc>
                <a:spcPct val="150000"/>
              </a:lnSpc>
              <a:spcBef>
                <a:spcPts val="600"/>
              </a:spcBef>
            </a:pPr>
            <a:r>
              <a:rPr lang="en-US" sz="3200" b="0">
                <a:latin typeface="Calibri" pitchFamily="34" charset="0"/>
              </a:rPr>
              <a:t>Some types of: bullets, drugs, photographic photocopy papers, heart valves, brakes, chewing gum, porcelain, cosmetics, cigarettes, hair smoothing, antiperspirant deodorant, and even biodiesel was not spared from the pig.</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304800" y="304800"/>
            <a:ext cx="8382000" cy="2308225"/>
          </a:xfrm>
          <a:prstGeom prst="rect">
            <a:avLst/>
          </a:prstGeom>
          <a:noFill/>
          <a:ln w="9525">
            <a:noFill/>
            <a:miter lim="800000"/>
            <a:headEnd/>
            <a:tailEnd/>
          </a:ln>
        </p:spPr>
        <p:txBody>
          <a:bodyPr>
            <a:spAutoFit/>
          </a:bodyPr>
          <a:lstStyle/>
          <a:p>
            <a:pPr algn="just" fontAlgn="t">
              <a:lnSpc>
                <a:spcPct val="150000"/>
              </a:lnSpc>
            </a:pPr>
            <a:r>
              <a:rPr lang="en-US" sz="3200" b="0">
                <a:latin typeface="Calibri" pitchFamily="34" charset="0"/>
              </a:rPr>
              <a:t>Christine said: If you are a Muslim or Vegans you still consume many products made ​​from pork, which include the following parts:</a:t>
            </a:r>
          </a:p>
        </p:txBody>
      </p:sp>
      <p:sp>
        <p:nvSpPr>
          <p:cNvPr id="4" name="Text Box 5"/>
          <p:cNvSpPr txBox="1">
            <a:spLocks noChangeArrowheads="1"/>
          </p:cNvSpPr>
          <p:nvPr/>
        </p:nvSpPr>
        <p:spPr bwMode="auto">
          <a:xfrm>
            <a:off x="1143000" y="2895600"/>
            <a:ext cx="6324600" cy="830263"/>
          </a:xfrm>
          <a:prstGeom prst="rect">
            <a:avLst/>
          </a:prstGeom>
          <a:solidFill>
            <a:srgbClr val="00B050"/>
          </a:solidFill>
          <a:ln w="9525">
            <a:noFill/>
            <a:miter lim="800000"/>
            <a:headEnd/>
            <a:tailEnd/>
          </a:ln>
        </p:spPr>
        <p:txBody>
          <a:bodyPr>
            <a:spAutoFit/>
          </a:bodyPr>
          <a:lstStyle/>
          <a:p>
            <a:pPr marL="742950" indent="-742950" algn="just">
              <a:lnSpc>
                <a:spcPct val="150000"/>
              </a:lnSpc>
              <a:buFont typeface="Arial" charset="0"/>
              <a:buAutoNum type="arabicPeriod"/>
            </a:pPr>
            <a:r>
              <a:rPr lang="en-US" sz="3200" b="0">
                <a:solidFill>
                  <a:schemeClr val="bg1"/>
                </a:solidFill>
                <a:latin typeface="Calibri" pitchFamily="34" charset="0"/>
              </a:rPr>
              <a:t>skin, bones </a:t>
            </a:r>
            <a:endParaRPr lang="ar-KW" sz="3200" b="0">
              <a:solidFill>
                <a:schemeClr val="bg1"/>
              </a:solidFill>
              <a:latin typeface="Calibri" pitchFamily="34" charset="0"/>
              <a:cs typeface="Times New Roman" pitchFamily="18" charset="0"/>
            </a:endParaRPr>
          </a:p>
        </p:txBody>
      </p:sp>
      <p:sp>
        <p:nvSpPr>
          <p:cNvPr id="6" name="Text Box 5"/>
          <p:cNvSpPr txBox="1">
            <a:spLocks noChangeArrowheads="1"/>
          </p:cNvSpPr>
          <p:nvPr/>
        </p:nvSpPr>
        <p:spPr bwMode="auto">
          <a:xfrm>
            <a:off x="1143000" y="4427538"/>
            <a:ext cx="6324600" cy="830262"/>
          </a:xfrm>
          <a:prstGeom prst="rect">
            <a:avLst/>
          </a:prstGeom>
          <a:solidFill>
            <a:srgbClr val="C00000"/>
          </a:solidFill>
          <a:ln w="9525">
            <a:noFill/>
            <a:miter lim="800000"/>
            <a:headEnd/>
            <a:tailEnd/>
          </a:ln>
        </p:spPr>
        <p:txBody>
          <a:bodyPr>
            <a:spAutoFit/>
          </a:bodyPr>
          <a:lstStyle/>
          <a:p>
            <a:pPr marL="742950" indent="-742950" algn="just">
              <a:lnSpc>
                <a:spcPct val="150000"/>
              </a:lnSpc>
            </a:pPr>
            <a:r>
              <a:rPr lang="en-US" sz="3200" b="0">
                <a:solidFill>
                  <a:schemeClr val="bg1"/>
                </a:solidFill>
                <a:latin typeface="Calibri" pitchFamily="34" charset="0"/>
              </a:rPr>
              <a:t>3. blood, fat, and other parts of pig</a:t>
            </a:r>
            <a:endParaRPr lang="ar-KW" sz="3200">
              <a:solidFill>
                <a:schemeClr val="bg1"/>
              </a:solidFill>
              <a:latin typeface="Calibri" pitchFamily="34" charset="0"/>
              <a:cs typeface="Simplified Arabic" pitchFamily="18" charset="-78"/>
            </a:endParaRPr>
          </a:p>
        </p:txBody>
      </p:sp>
      <p:sp>
        <p:nvSpPr>
          <p:cNvPr id="7" name="Text Box 5"/>
          <p:cNvSpPr txBox="1">
            <a:spLocks noChangeArrowheads="1"/>
          </p:cNvSpPr>
          <p:nvPr/>
        </p:nvSpPr>
        <p:spPr bwMode="auto">
          <a:xfrm>
            <a:off x="1143000" y="3665538"/>
            <a:ext cx="6324600" cy="830262"/>
          </a:xfrm>
          <a:prstGeom prst="rect">
            <a:avLst/>
          </a:prstGeom>
          <a:solidFill>
            <a:srgbClr val="0070C0"/>
          </a:solidFill>
          <a:ln w="9525">
            <a:noFill/>
            <a:miter lim="800000"/>
            <a:headEnd/>
            <a:tailEnd/>
          </a:ln>
        </p:spPr>
        <p:txBody>
          <a:bodyPr>
            <a:spAutoFit/>
          </a:bodyPr>
          <a:lstStyle/>
          <a:p>
            <a:pPr marL="742950" indent="-742950" algn="just">
              <a:lnSpc>
                <a:spcPct val="150000"/>
              </a:lnSpc>
            </a:pPr>
            <a:r>
              <a:rPr lang="en-US" sz="3200" b="0">
                <a:solidFill>
                  <a:schemeClr val="bg1"/>
                </a:solidFill>
                <a:latin typeface="Calibri" pitchFamily="34" charset="0"/>
              </a:rPr>
              <a:t>2. flesh and internal organs </a:t>
            </a:r>
            <a:r>
              <a:rPr lang="ar-KW" sz="3200">
                <a:solidFill>
                  <a:schemeClr val="bg1"/>
                </a:solidFill>
                <a:latin typeface="Calibri" pitchFamily="34" charset="0"/>
                <a:cs typeface="Simplified Arabic" pitchFamily="18" charset="-78"/>
              </a:rPr>
              <a:t>&lt;</a:t>
            </a:r>
          </a:p>
        </p:txBody>
      </p:sp>
      <p:sp>
        <p:nvSpPr>
          <p:cNvPr id="8" name="Rectangle 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228600" y="1371600"/>
            <a:ext cx="8382000" cy="1911350"/>
          </a:xfrm>
          <a:prstGeom prst="rect">
            <a:avLst/>
          </a:prstGeom>
          <a:noFill/>
          <a:ln w="9525">
            <a:noFill/>
            <a:miter lim="800000"/>
            <a:headEnd/>
            <a:tailEnd/>
          </a:ln>
        </p:spPr>
        <p:txBody>
          <a:bodyPr>
            <a:spAutoFit/>
          </a:bodyPr>
          <a:lstStyle/>
          <a:p>
            <a:pPr algn="just">
              <a:lnSpc>
                <a:spcPct val="200000"/>
              </a:lnSpc>
              <a:spcBef>
                <a:spcPts val="600"/>
              </a:spcBef>
            </a:pPr>
            <a:r>
              <a:rPr lang="en-US" sz="3200" b="0">
                <a:latin typeface="Calibri" pitchFamily="34" charset="0"/>
              </a:rPr>
              <a:t>Christine then divided pig’s parts into sections based on their uses, and this is what she got:</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نتيجة بحث الصور عن ‪pig by products‬‏"/>
          <p:cNvPicPr>
            <a:picLocks noChangeAspect="1" noChangeArrowheads="1"/>
          </p:cNvPicPr>
          <p:nvPr/>
        </p:nvPicPr>
        <p:blipFill>
          <a:blip r:embed="rId2"/>
          <a:srcRect/>
          <a:stretch>
            <a:fillRect/>
          </a:stretch>
        </p:blipFill>
        <p:spPr bwMode="auto">
          <a:xfrm>
            <a:off x="-38100" y="0"/>
            <a:ext cx="91821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04800" y="533400"/>
            <a:ext cx="8382000" cy="3992563"/>
            <a:chOff x="304800" y="1486257"/>
            <a:chExt cx="8382000" cy="3992270"/>
          </a:xfrm>
        </p:grpSpPr>
        <p:sp>
          <p:nvSpPr>
            <p:cNvPr id="51205" name="Rectangle 4"/>
            <p:cNvSpPr>
              <a:spLocks noChangeArrowheads="1"/>
            </p:cNvSpPr>
            <p:nvPr/>
          </p:nvSpPr>
          <p:spPr bwMode="auto">
            <a:xfrm>
              <a:off x="304800" y="1486257"/>
              <a:ext cx="8382000" cy="2862112"/>
            </a:xfrm>
            <a:prstGeom prst="rect">
              <a:avLst/>
            </a:prstGeom>
            <a:noFill/>
            <a:ln w="9525">
              <a:solidFill>
                <a:srgbClr val="03C6ED"/>
              </a:solidFill>
              <a:miter lim="800000"/>
              <a:headEnd/>
              <a:tailEnd/>
            </a:ln>
          </p:spPr>
          <p:txBody>
            <a:bodyPr>
              <a:spAutoFit/>
            </a:bodyPr>
            <a:lstStyle/>
            <a:p>
              <a:pPr algn="just">
                <a:lnSpc>
                  <a:spcPct val="150000"/>
                </a:lnSpc>
              </a:pPr>
              <a:r>
                <a:rPr lang="en-US" sz="3000" b="0">
                  <a:latin typeface="Calibri" pitchFamily="34" charset="0"/>
                </a:rPr>
                <a:t>Professor Hans in his biological therapy has based his observations on the Germans before and after the consumption of pork products, and this is what he found: </a:t>
              </a:r>
              <a:endParaRPr lang="ar-KW" sz="3000" b="0">
                <a:latin typeface="Calibri" pitchFamily="34" charset="0"/>
                <a:cs typeface="Times New Roman" pitchFamily="18" charset="0"/>
              </a:endParaRPr>
            </a:p>
          </p:txBody>
        </p:sp>
        <p:pic>
          <p:nvPicPr>
            <p:cNvPr id="51206" name="Picture 2"/>
            <p:cNvPicPr>
              <a:picLocks noChangeAspect="1" noChangeArrowheads="1"/>
            </p:cNvPicPr>
            <p:nvPr/>
          </p:nvPicPr>
          <p:blipFill>
            <a:blip r:embed="rId2"/>
            <a:srcRect/>
            <a:stretch>
              <a:fillRect/>
            </a:stretch>
          </p:blipFill>
          <p:spPr bwMode="auto">
            <a:xfrm>
              <a:off x="2895600" y="3611627"/>
              <a:ext cx="2438400" cy="1866900"/>
            </a:xfrm>
            <a:prstGeom prst="rect">
              <a:avLst/>
            </a:prstGeom>
            <a:noFill/>
            <a:ln w="9525">
              <a:noFill/>
              <a:miter lim="800000"/>
              <a:headEnd/>
              <a:tailEnd/>
            </a:ln>
          </p:spPr>
        </p:pic>
        <p:pic>
          <p:nvPicPr>
            <p:cNvPr id="51207" name="Picture 4"/>
            <p:cNvPicPr>
              <a:picLocks noChangeAspect="1" noChangeArrowheads="1"/>
            </p:cNvPicPr>
            <p:nvPr/>
          </p:nvPicPr>
          <p:blipFill>
            <a:blip r:embed="rId3"/>
            <a:srcRect/>
            <a:stretch>
              <a:fillRect/>
            </a:stretch>
          </p:blipFill>
          <p:spPr bwMode="auto">
            <a:xfrm>
              <a:off x="1828800" y="3992608"/>
              <a:ext cx="590550" cy="952500"/>
            </a:xfrm>
            <a:prstGeom prst="rect">
              <a:avLst/>
            </a:prstGeom>
            <a:noFill/>
            <a:ln w="9525">
              <a:noFill/>
              <a:miter lim="800000"/>
              <a:headEnd/>
              <a:tailEnd/>
            </a:ln>
          </p:spPr>
        </p:pic>
      </p:grpSp>
      <p:sp>
        <p:nvSpPr>
          <p:cNvPr id="51203" name="Rectangle 3"/>
          <p:cNvSpPr>
            <a:spLocks noChangeArrowheads="1"/>
          </p:cNvSpPr>
          <p:nvPr/>
        </p:nvSpPr>
        <p:spPr bwMode="auto">
          <a:xfrm>
            <a:off x="76200" y="6184900"/>
            <a:ext cx="8763000" cy="215900"/>
          </a:xfrm>
          <a:prstGeom prst="rect">
            <a:avLst/>
          </a:prstGeom>
          <a:noFill/>
          <a:ln w="9525">
            <a:solidFill>
              <a:srgbClr val="03C6ED"/>
            </a:solidFill>
            <a:miter lim="800000"/>
            <a:headEnd/>
            <a:tailEnd/>
          </a:ln>
        </p:spPr>
        <p:txBody>
          <a:bodyPr>
            <a:spAutoFit/>
          </a:bodyPr>
          <a:lstStyle/>
          <a:p>
            <a:pPr algn="just"/>
            <a:r>
              <a:rPr lang="en-US" sz="800" b="0">
                <a:latin typeface="Calibri" pitchFamily="34" charset="0"/>
              </a:rPr>
              <a:t>Hans-Heinrich Reckeweg, 1983. The Adverse Influence of Pork Consumption on Health. Biological Therapy Vol.1 No. 2 1983 </a:t>
            </a:r>
            <a:r>
              <a:rPr lang="en-US" sz="800" b="0" u="sng">
                <a:latin typeface="Calibri" pitchFamily="34" charset="0"/>
                <a:hlinkClick r:id="rId4"/>
              </a:rPr>
              <a:t>http://www.firstchurchoftheinternet.org/studies/eatingpork.htm</a:t>
            </a:r>
            <a:endParaRPr lang="en-US" sz="800" b="0">
              <a:latin typeface="Calibri" pitchFamily="34" charset="0"/>
            </a:endParaRPr>
          </a:p>
        </p:txBody>
      </p:sp>
      <p:sp>
        <p:nvSpPr>
          <p:cNvPr id="9" name="Rectangle 8"/>
          <p:cNvSpPr>
            <a:spLocks noChangeArrowheads="1"/>
          </p:cNvSpPr>
          <p:nvPr/>
        </p:nvSpPr>
        <p:spPr bwMode="auto">
          <a:xfrm>
            <a:off x="152400" y="5038725"/>
            <a:ext cx="8763000" cy="523875"/>
          </a:xfrm>
          <a:prstGeom prst="rect">
            <a:avLst/>
          </a:prstGeom>
          <a:noFill/>
          <a:ln w="9525">
            <a:noFill/>
            <a:miter lim="800000"/>
            <a:headEnd/>
            <a:tailEnd/>
          </a:ln>
        </p:spPr>
        <p:txBody>
          <a:bodyPr>
            <a:spAutoFit/>
          </a:bodyPr>
          <a:lstStyle/>
          <a:p>
            <a:pPr fontAlgn="t"/>
            <a:r>
              <a:rPr lang="en-US" sz="2800" b="0">
                <a:latin typeface="Calibri" pitchFamily="34" charset="0"/>
              </a:rPr>
              <a:t>Eating pork may causes tension, stress, fatigue and toxicity </a:t>
            </a:r>
          </a:p>
        </p:txBody>
      </p:sp>
      <p:sp>
        <p:nvSpPr>
          <p:cNvPr id="8" name="Rectangle 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7" name="Rectangle 3"/>
          <p:cNvSpPr>
            <a:spLocks noChangeArrowheads="1"/>
          </p:cNvSpPr>
          <p:nvPr/>
        </p:nvSpPr>
        <p:spPr bwMode="auto">
          <a:xfrm>
            <a:off x="757238" y="1143000"/>
            <a:ext cx="7620000" cy="2079625"/>
          </a:xfrm>
          <a:prstGeom prst="rect">
            <a:avLst/>
          </a:prstGeom>
          <a:noFill/>
          <a:ln w="9525">
            <a:noFill/>
            <a:miter lim="800000"/>
            <a:headEnd/>
            <a:tailEnd/>
          </a:ln>
        </p:spPr>
        <p:txBody>
          <a:bodyPr>
            <a:spAutoFit/>
          </a:bodyPr>
          <a:lstStyle/>
          <a:p>
            <a:pPr algn="just">
              <a:lnSpc>
                <a:spcPct val="150000"/>
              </a:lnSpc>
              <a:spcBef>
                <a:spcPts val="600"/>
              </a:spcBef>
            </a:pPr>
            <a:r>
              <a:rPr lang="en-US" sz="9600" b="0">
                <a:solidFill>
                  <a:schemeClr val="bg1"/>
                </a:solidFill>
                <a:latin typeface="Calibri" pitchFamily="34" charset="0"/>
              </a:rPr>
              <a:t>Scope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28600" y="228600"/>
            <a:ext cx="8763000" cy="584200"/>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3200" b="0">
                <a:solidFill>
                  <a:schemeClr val="bg1"/>
                </a:solidFill>
                <a:latin typeface="Calibri" pitchFamily="34" charset="0"/>
              </a:rPr>
              <a:t>Alcohol</a:t>
            </a:r>
            <a:endParaRPr lang="ar-KW" sz="3200" b="0">
              <a:solidFill>
                <a:schemeClr val="bg1"/>
              </a:solidFill>
              <a:latin typeface="Calibri" pitchFamily="34" charset="0"/>
              <a:cs typeface="Times New Roman" pitchFamily="18" charset="0"/>
            </a:endParaRPr>
          </a:p>
        </p:txBody>
      </p:sp>
      <p:sp>
        <p:nvSpPr>
          <p:cNvPr id="5" name="Text Box 3"/>
          <p:cNvSpPr txBox="1">
            <a:spLocks noChangeArrowheads="1"/>
          </p:cNvSpPr>
          <p:nvPr/>
        </p:nvSpPr>
        <p:spPr bwMode="auto">
          <a:xfrm>
            <a:off x="101600" y="990600"/>
            <a:ext cx="8813800" cy="1384300"/>
          </a:xfrm>
          <a:prstGeom prst="rect">
            <a:avLst/>
          </a:prstGeom>
          <a:ln>
            <a:noFill/>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fontAlgn="t">
              <a:lnSpc>
                <a:spcPct val="150000"/>
              </a:lnSpc>
              <a:defRPr/>
            </a:pPr>
            <a:r>
              <a:rPr lang="en-US" sz="2800" b="0" dirty="0">
                <a:latin typeface="Calibri" pitchFamily="34" charset="0"/>
                <a:ea typeface="Verdana" pitchFamily="34" charset="0"/>
                <a:cs typeface="Calibri" pitchFamily="34" charset="0"/>
              </a:rPr>
              <a:t>Alcohol is used in the production of food and non-food components such as:</a:t>
            </a:r>
            <a:endParaRPr lang="en-US" sz="2800" b="0" dirty="0" smtClean="0">
              <a:latin typeface="Calibri" pitchFamily="34" charset="0"/>
              <a:ea typeface="Verdana" pitchFamily="34" charset="0"/>
              <a:cs typeface="Calibri" pitchFamily="34" charset="0"/>
            </a:endParaRPr>
          </a:p>
        </p:txBody>
      </p:sp>
      <p:sp>
        <p:nvSpPr>
          <p:cNvPr id="6" name="Text Box 2"/>
          <p:cNvSpPr txBox="1">
            <a:spLocks noChangeArrowheads="1"/>
          </p:cNvSpPr>
          <p:nvPr/>
        </p:nvSpPr>
        <p:spPr bwMode="auto">
          <a:xfrm>
            <a:off x="76200" y="2438400"/>
            <a:ext cx="8915400" cy="3997325"/>
          </a:xfrm>
          <a:prstGeom prst="rect">
            <a:avLst/>
          </a:prstGeom>
          <a:ln>
            <a:noFill/>
          </a:ln>
          <a:extLst/>
        </p:spPr>
        <p:style>
          <a:lnRef idx="2">
            <a:schemeClr val="dk1"/>
          </a:lnRef>
          <a:fillRef idx="1">
            <a:schemeClr val="lt1"/>
          </a:fillRef>
          <a:effectRef idx="0">
            <a:schemeClr val="dk1"/>
          </a:effectRef>
          <a:fontRef idx="minor">
            <a:schemeClr val="dk1"/>
          </a:fontRef>
        </p:style>
        <p:txBody>
          <a:bodyPr>
            <a:spAutoFit/>
          </a:bodyPr>
          <a:lstStyle>
            <a:lvl1pPr marL="514350" indent="-514350"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eaLnBrk="1" hangingPunct="1">
              <a:lnSpc>
                <a:spcPct val="200000"/>
              </a:lnSpc>
              <a:spcBef>
                <a:spcPts val="600"/>
              </a:spcBef>
              <a:buClr>
                <a:srgbClr val="FF0000"/>
              </a:buClr>
              <a:buSzPct val="60000"/>
              <a:buFont typeface="Calibri" pitchFamily="34" charset="0"/>
              <a:buAutoNum type="arabicPeriod"/>
              <a:defRPr/>
            </a:pPr>
            <a:r>
              <a:rPr lang="en-US" sz="2500" b="0" dirty="0" smtClean="0">
                <a:solidFill>
                  <a:srgbClr val="FF0000"/>
                </a:solidFill>
                <a:latin typeface="Simplified Arabic" pitchFamily="18" charset="-78"/>
                <a:cs typeface="Simplified Arabic" pitchFamily="18" charset="-78"/>
              </a:rPr>
              <a:t>Vanilla: where alcohol is used to extract vanilla </a:t>
            </a:r>
            <a:r>
              <a:rPr lang="en-US" sz="2500" b="0" dirty="0" err="1" smtClean="0">
                <a:solidFill>
                  <a:srgbClr val="FF0000"/>
                </a:solidFill>
                <a:latin typeface="Simplified Arabic" pitchFamily="18" charset="-78"/>
                <a:cs typeface="Simplified Arabic" pitchFamily="18" charset="-78"/>
              </a:rPr>
              <a:t>falvour</a:t>
            </a:r>
            <a:r>
              <a:rPr lang="en-US" sz="2500" b="0" dirty="0" smtClean="0">
                <a:solidFill>
                  <a:srgbClr val="FF0000"/>
                </a:solidFill>
                <a:latin typeface="Simplified Arabic" pitchFamily="18" charset="-78"/>
                <a:cs typeface="Simplified Arabic" pitchFamily="18" charset="-78"/>
              </a:rPr>
              <a:t> from the vanilla </a:t>
            </a:r>
            <a:r>
              <a:rPr lang="en-US" sz="2500" b="0" dirty="0">
                <a:solidFill>
                  <a:srgbClr val="FF0000"/>
                </a:solidFill>
                <a:latin typeface="Simplified Arabic" pitchFamily="18" charset="-78"/>
                <a:cs typeface="Simplified Arabic" pitchFamily="18" charset="-78"/>
              </a:rPr>
              <a:t>beans </a:t>
            </a:r>
            <a:r>
              <a:rPr lang="en-US" sz="2500" b="0" dirty="0" smtClean="0">
                <a:solidFill>
                  <a:srgbClr val="FF0000"/>
                </a:solidFill>
                <a:latin typeface="Simplified Arabic" pitchFamily="18" charset="-78"/>
                <a:cs typeface="Simplified Arabic" pitchFamily="18" charset="-78"/>
              </a:rPr>
              <a:t>and in </a:t>
            </a:r>
            <a:r>
              <a:rPr lang="en-US" sz="2500" b="0" dirty="0">
                <a:solidFill>
                  <a:srgbClr val="FF0000"/>
                </a:solidFill>
                <a:latin typeface="Simplified Arabic" pitchFamily="18" charset="-78"/>
                <a:cs typeface="Simplified Arabic" pitchFamily="18" charset="-78"/>
              </a:rPr>
              <a:t>the West, </a:t>
            </a:r>
            <a:r>
              <a:rPr lang="en-US" sz="2500" b="0" dirty="0" smtClean="0">
                <a:solidFill>
                  <a:srgbClr val="FF0000"/>
                </a:solidFill>
                <a:latin typeface="Simplified Arabic" pitchFamily="18" charset="-78"/>
                <a:cs typeface="Simplified Arabic" pitchFamily="18" charset="-78"/>
              </a:rPr>
              <a:t>by law vanilla contains </a:t>
            </a:r>
            <a:r>
              <a:rPr lang="en-US" sz="2500" b="0" dirty="0">
                <a:solidFill>
                  <a:srgbClr val="FF0000"/>
                </a:solidFill>
                <a:latin typeface="Simplified Arabic" pitchFamily="18" charset="-78"/>
                <a:cs typeface="Simplified Arabic" pitchFamily="18" charset="-78"/>
              </a:rPr>
              <a:t>35 to 50% </a:t>
            </a:r>
            <a:r>
              <a:rPr lang="en-US" sz="2500" b="0" dirty="0" smtClean="0">
                <a:solidFill>
                  <a:srgbClr val="FF0000"/>
                </a:solidFill>
                <a:latin typeface="Simplified Arabic" pitchFamily="18" charset="-78"/>
                <a:cs typeface="Simplified Arabic" pitchFamily="18" charset="-78"/>
              </a:rPr>
              <a:t>alcohol.</a:t>
            </a:r>
            <a:endParaRPr lang="en-US" sz="2500" b="0" dirty="0">
              <a:solidFill>
                <a:srgbClr val="FF0000"/>
              </a:solidFill>
              <a:latin typeface="Simplified Arabic" pitchFamily="18" charset="-78"/>
              <a:cs typeface="Simplified Arabic" pitchFamily="18" charset="-78"/>
            </a:endParaRPr>
          </a:p>
          <a:p>
            <a:pPr algn="just" eaLnBrk="1" hangingPunct="1">
              <a:lnSpc>
                <a:spcPct val="200000"/>
              </a:lnSpc>
              <a:spcBef>
                <a:spcPts val="600"/>
              </a:spcBef>
              <a:buClr>
                <a:srgbClr val="FF0000"/>
              </a:buClr>
              <a:buSzPct val="60000"/>
              <a:buFont typeface="Calibri" pitchFamily="34" charset="0"/>
              <a:buAutoNum type="arabicPeriod"/>
              <a:defRPr/>
            </a:pPr>
            <a:r>
              <a:rPr lang="en-US" sz="2500" b="0" dirty="0">
                <a:solidFill>
                  <a:srgbClr val="FF0000"/>
                </a:solidFill>
                <a:latin typeface="Simplified Arabic" pitchFamily="18" charset="-78"/>
                <a:cs typeface="Simplified Arabic" pitchFamily="18" charset="-78"/>
              </a:rPr>
              <a:t>Food flavors.</a:t>
            </a:r>
          </a:p>
          <a:p>
            <a:pPr algn="just" eaLnBrk="1" hangingPunct="1">
              <a:lnSpc>
                <a:spcPct val="200000"/>
              </a:lnSpc>
              <a:spcBef>
                <a:spcPts val="600"/>
              </a:spcBef>
              <a:buClr>
                <a:srgbClr val="FF0000"/>
              </a:buClr>
              <a:buSzPct val="60000"/>
              <a:buFont typeface="Calibri" pitchFamily="34" charset="0"/>
              <a:buAutoNum type="arabicPeriod"/>
              <a:defRPr/>
            </a:pPr>
            <a:r>
              <a:rPr lang="en-US" sz="2500" b="0" dirty="0">
                <a:solidFill>
                  <a:srgbClr val="FF0000"/>
                </a:solidFill>
                <a:latin typeface="Simplified Arabic" pitchFamily="18" charset="-78"/>
                <a:cs typeface="Simplified Arabic" pitchFamily="18" charset="-78"/>
              </a:rPr>
              <a:t>Food colors</a:t>
            </a:r>
            <a:endParaRPr lang="ar-KW" sz="2600" b="0" dirty="0" smtClean="0">
              <a:solidFill>
                <a:srgbClr val="FF0000"/>
              </a:solidFill>
              <a:latin typeface="Simplified Arabic" pitchFamily="18" charset="-78"/>
              <a:cs typeface="Simplified Arabic" pitchFamily="18" charset="-78"/>
            </a:endParaRPr>
          </a:p>
        </p:txBody>
      </p:sp>
      <p:pic>
        <p:nvPicPr>
          <p:cNvPr id="52229" name="Picture 2"/>
          <p:cNvPicPr>
            <a:picLocks noChangeAspect="1" noChangeArrowheads="1"/>
          </p:cNvPicPr>
          <p:nvPr/>
        </p:nvPicPr>
        <p:blipFill>
          <a:blip r:embed="rId2"/>
          <a:srcRect/>
          <a:stretch>
            <a:fillRect/>
          </a:stretch>
        </p:blipFill>
        <p:spPr bwMode="auto">
          <a:xfrm>
            <a:off x="4229100" y="4741863"/>
            <a:ext cx="1447800" cy="1358900"/>
          </a:xfrm>
          <a:prstGeom prst="rect">
            <a:avLst/>
          </a:prstGeom>
          <a:noFill/>
          <a:ln w="9525">
            <a:noFill/>
            <a:miter lim="800000"/>
            <a:headEnd/>
            <a:tailEnd/>
          </a:ln>
        </p:spPr>
      </p:pic>
      <p:pic>
        <p:nvPicPr>
          <p:cNvPr id="52230" name="Picture 2"/>
          <p:cNvPicPr>
            <a:picLocks noChangeAspect="1" noChangeArrowheads="1"/>
          </p:cNvPicPr>
          <p:nvPr/>
        </p:nvPicPr>
        <p:blipFill>
          <a:blip r:embed="rId3"/>
          <a:srcRect/>
          <a:stretch>
            <a:fillRect/>
          </a:stretch>
        </p:blipFill>
        <p:spPr bwMode="auto">
          <a:xfrm>
            <a:off x="6019800" y="4473575"/>
            <a:ext cx="2794000" cy="2155825"/>
          </a:xfrm>
          <a:prstGeom prst="rect">
            <a:avLst/>
          </a:prstGeom>
          <a:noFill/>
          <a:ln w="9525">
            <a:noFill/>
            <a:miter lim="800000"/>
            <a:headEnd/>
            <a:tailEnd/>
          </a:ln>
        </p:spPr>
      </p:pic>
      <p:sp>
        <p:nvSpPr>
          <p:cNvPr id="7" name="Rectangle 6"/>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01600" y="1752600"/>
            <a:ext cx="8813800" cy="2557463"/>
          </a:xfrm>
          <a:prstGeom prst="rect">
            <a:avLst/>
          </a:prstGeom>
          <a:ln>
            <a:noFill/>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457200" indent="-457200" algn="just">
              <a:lnSpc>
                <a:spcPct val="200000"/>
              </a:lnSpc>
              <a:buFont typeface="Courier New" pitchFamily="49" charset="0"/>
              <a:buChar char="o"/>
              <a:defRPr/>
            </a:pPr>
            <a:r>
              <a:rPr lang="en-US" sz="2800" b="0" dirty="0">
                <a:latin typeface="Calibri" pitchFamily="34" charset="0"/>
                <a:cs typeface="Calibri" pitchFamily="34" charset="0"/>
              </a:rPr>
              <a:t>Now, if you bake gooey brownies and like them super soft in the middle, we can't guarantee that 100% of the alcohol in the vanilla is evaporated out of your goods. </a:t>
            </a:r>
            <a:endParaRPr lang="en-US" sz="2800" b="0" dirty="0" smtClean="0">
              <a:latin typeface="Calibri" pitchFamily="34" charset="0"/>
              <a:cs typeface="Calibri" pitchFamily="34" charset="0"/>
            </a:endParaRPr>
          </a:p>
        </p:txBody>
      </p:sp>
      <p:sp>
        <p:nvSpPr>
          <p:cNvPr id="9" name="Text Box 3"/>
          <p:cNvSpPr txBox="1">
            <a:spLocks noChangeArrowheads="1"/>
          </p:cNvSpPr>
          <p:nvPr/>
        </p:nvSpPr>
        <p:spPr bwMode="auto">
          <a:xfrm>
            <a:off x="101600" y="4419600"/>
            <a:ext cx="8813800" cy="1695450"/>
          </a:xfrm>
          <a:prstGeom prst="rect">
            <a:avLst/>
          </a:prstGeom>
          <a:ln>
            <a:noFill/>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457200" indent="-457200" algn="just">
              <a:lnSpc>
                <a:spcPct val="200000"/>
              </a:lnSpc>
              <a:buFont typeface="Courier New" pitchFamily="49" charset="0"/>
              <a:buChar char="o"/>
              <a:defRPr/>
            </a:pPr>
            <a:r>
              <a:rPr lang="en-US" sz="2800" b="0" dirty="0" smtClean="0">
                <a:latin typeface="Calibri" pitchFamily="34" charset="0"/>
                <a:cs typeface="Calibri" pitchFamily="34" charset="0"/>
              </a:rPr>
              <a:t>And </a:t>
            </a:r>
            <a:r>
              <a:rPr lang="en-US" sz="2800" b="0" dirty="0">
                <a:latin typeface="Calibri" pitchFamily="34" charset="0"/>
                <a:cs typeface="Calibri" pitchFamily="34" charset="0"/>
              </a:rPr>
              <a:t>of course if you use vanilla (or any extract) in a cold </a:t>
            </a:r>
            <a:r>
              <a:rPr lang="en-US" sz="2800" b="0" dirty="0" smtClean="0">
                <a:latin typeface="Calibri" pitchFamily="34" charset="0"/>
                <a:cs typeface="Calibri" pitchFamily="34" charset="0"/>
              </a:rPr>
              <a:t>item such as </a:t>
            </a:r>
            <a:r>
              <a:rPr lang="en-US" sz="2800" dirty="0" smtClean="0">
                <a:solidFill>
                  <a:srgbClr val="FF0000"/>
                </a:solidFill>
                <a:latin typeface="Calibri" pitchFamily="34" charset="0"/>
                <a:cs typeface="Calibri" pitchFamily="34" charset="0"/>
              </a:rPr>
              <a:t>Vanilla ice-cream</a:t>
            </a:r>
            <a:r>
              <a:rPr lang="en-US" sz="2800" b="0" dirty="0" smtClean="0">
                <a:latin typeface="Calibri" pitchFamily="34" charset="0"/>
                <a:cs typeface="Calibri" pitchFamily="34" charset="0"/>
              </a:rPr>
              <a:t>, </a:t>
            </a:r>
            <a:r>
              <a:rPr lang="en-US" sz="2800" b="0" dirty="0">
                <a:latin typeface="Calibri" pitchFamily="34" charset="0"/>
                <a:cs typeface="Calibri" pitchFamily="34" charset="0"/>
              </a:rPr>
              <a:t>the alcohol will remain</a:t>
            </a:r>
            <a:r>
              <a:rPr lang="en-US" sz="2800" b="0" dirty="0" smtClean="0">
                <a:latin typeface="Calibri" pitchFamily="34" charset="0"/>
                <a:cs typeface="Calibri" pitchFamily="34" charset="0"/>
              </a:rPr>
              <a:t>.</a:t>
            </a:r>
            <a:endParaRPr lang="en-US" sz="2800" b="0" dirty="0">
              <a:latin typeface="Calibri" pitchFamily="34" charset="0"/>
              <a:cs typeface="Calibri" pitchFamily="34" charset="0"/>
            </a:endParaRPr>
          </a:p>
        </p:txBody>
      </p:sp>
      <p:grpSp>
        <p:nvGrpSpPr>
          <p:cNvPr id="2" name="Group 5"/>
          <p:cNvGrpSpPr>
            <a:grpSpLocks/>
          </p:cNvGrpSpPr>
          <p:nvPr/>
        </p:nvGrpSpPr>
        <p:grpSpPr bwMode="auto">
          <a:xfrm>
            <a:off x="381000" y="150813"/>
            <a:ext cx="8763000" cy="1296987"/>
            <a:chOff x="609600" y="-1905000"/>
            <a:chExt cx="8763000" cy="1296509"/>
          </a:xfrm>
        </p:grpSpPr>
        <p:sp>
          <p:nvSpPr>
            <p:cNvPr id="53254" name="Text Box 2"/>
            <p:cNvSpPr txBox="1">
              <a:spLocks noChangeArrowheads="1"/>
            </p:cNvSpPr>
            <p:nvPr/>
          </p:nvSpPr>
          <p:spPr bwMode="auto">
            <a:xfrm>
              <a:off x="609600" y="-1905000"/>
              <a:ext cx="8763000" cy="1296509"/>
            </a:xfrm>
            <a:prstGeom prst="rect">
              <a:avLst/>
            </a:prstGeom>
            <a:solidFill>
              <a:schemeClr val="accent2"/>
            </a:solidFill>
            <a:ln w="9525">
              <a:solidFill>
                <a:schemeClr val="accent1"/>
              </a:solidFill>
              <a:miter lim="800000"/>
              <a:headEnd/>
              <a:tailEnd/>
            </a:ln>
          </p:spPr>
          <p:txBody>
            <a:bodyPr>
              <a:spAutoFit/>
            </a:bodyPr>
            <a:lstStyle/>
            <a:p>
              <a:pPr algn="just">
                <a:lnSpc>
                  <a:spcPct val="300000"/>
                </a:lnSpc>
                <a:spcBef>
                  <a:spcPts val="600"/>
                </a:spcBef>
                <a:buClr>
                  <a:srgbClr val="FF9900"/>
                </a:buClr>
                <a:buSzPct val="150000"/>
              </a:pPr>
              <a:endParaRPr lang="ar-KW" sz="3200" b="0">
                <a:solidFill>
                  <a:schemeClr val="bg1"/>
                </a:solidFill>
                <a:latin typeface="Calibri" pitchFamily="34" charset="0"/>
                <a:cs typeface="Times New Roman" pitchFamily="18" charset="0"/>
              </a:endParaRPr>
            </a:p>
          </p:txBody>
        </p:sp>
        <p:pic>
          <p:nvPicPr>
            <p:cNvPr id="53255" name="Picture 2" descr="Lágrima, LLC"/>
            <p:cNvPicPr>
              <a:picLocks noChangeAspect="1" noChangeArrowheads="1"/>
            </p:cNvPicPr>
            <p:nvPr/>
          </p:nvPicPr>
          <p:blipFill>
            <a:blip r:embed="rId2"/>
            <a:srcRect/>
            <a:stretch>
              <a:fillRect/>
            </a:stretch>
          </p:blipFill>
          <p:spPr bwMode="auto">
            <a:xfrm>
              <a:off x="838200" y="-1790701"/>
              <a:ext cx="2047875" cy="1028701"/>
            </a:xfrm>
            <a:prstGeom prst="rect">
              <a:avLst/>
            </a:prstGeom>
            <a:noFill/>
            <a:ln w="9525">
              <a:noFill/>
              <a:miter lim="800000"/>
              <a:headEnd/>
              <a:tailEnd/>
            </a:ln>
          </p:spPr>
        </p:pic>
      </p:grpSp>
      <p:sp>
        <p:nvSpPr>
          <p:cNvPr id="53253" name="Rectangle 10"/>
          <p:cNvSpPr>
            <a:spLocks noChangeArrowheads="1"/>
          </p:cNvSpPr>
          <p:nvPr/>
        </p:nvSpPr>
        <p:spPr bwMode="auto">
          <a:xfrm>
            <a:off x="371475" y="6443663"/>
            <a:ext cx="8543925" cy="338137"/>
          </a:xfrm>
          <a:prstGeom prst="rect">
            <a:avLst/>
          </a:prstGeom>
          <a:noFill/>
          <a:ln w="9525">
            <a:noFill/>
            <a:miter lim="800000"/>
            <a:headEnd/>
            <a:tailEnd/>
          </a:ln>
        </p:spPr>
        <p:txBody>
          <a:bodyPr>
            <a:spAutoFit/>
          </a:bodyPr>
          <a:lstStyle/>
          <a:p>
            <a:r>
              <a:rPr lang="en-US" sz="1600">
                <a:solidFill>
                  <a:srgbClr val="00B0F0"/>
                </a:solidFill>
                <a:latin typeface="Calibri" pitchFamily="34" charset="0"/>
              </a:rPr>
              <a:t>https://lagrima.com/blogs/news/10179737-is-there-alcohol-left-after-i-bake-with-vanilla-extract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266700" y="457200"/>
            <a:ext cx="8724900" cy="1143000"/>
          </a:xfrm>
          <a:prstGeom prst="rect">
            <a:avLst/>
          </a:prstGeom>
          <a:noFill/>
          <a:ln w="9525">
            <a:noFill/>
            <a:miter lim="800000"/>
            <a:headEnd/>
            <a:tailEnd/>
          </a:ln>
        </p:spPr>
        <p:txBody>
          <a:bodyPr>
            <a:spAutoFit/>
          </a:bodyPr>
          <a:lstStyle/>
          <a:p>
            <a:pPr marL="514350" indent="-514350" algn="just">
              <a:lnSpc>
                <a:spcPct val="150000"/>
              </a:lnSpc>
              <a:buFontTx/>
              <a:buAutoNum type="arabicParenR"/>
            </a:pPr>
            <a:r>
              <a:rPr lang="en-US" sz="2400" b="0">
                <a:latin typeface="Calibri" pitchFamily="34" charset="0"/>
              </a:rPr>
              <a:t>Although alcohol affects every member of the body, its effect is most on the liver.</a:t>
            </a:r>
          </a:p>
        </p:txBody>
      </p:sp>
      <p:sp>
        <p:nvSpPr>
          <p:cNvPr id="6" name="Rectangle 3"/>
          <p:cNvSpPr>
            <a:spLocks noChangeArrowheads="1"/>
          </p:cNvSpPr>
          <p:nvPr/>
        </p:nvSpPr>
        <p:spPr bwMode="auto">
          <a:xfrm>
            <a:off x="266700" y="1905000"/>
            <a:ext cx="8724900" cy="3970338"/>
          </a:xfrm>
          <a:prstGeom prst="rect">
            <a:avLst/>
          </a:prstGeom>
          <a:noFill/>
          <a:ln w="9525">
            <a:noFill/>
            <a:miter lim="800000"/>
            <a:headEnd/>
            <a:tailEnd/>
          </a:ln>
        </p:spPr>
        <p:txBody>
          <a:bodyPr>
            <a:spAutoFit/>
          </a:bodyPr>
          <a:lstStyle/>
          <a:p>
            <a:pPr algn="just">
              <a:lnSpc>
                <a:spcPct val="150000"/>
              </a:lnSpc>
            </a:pPr>
            <a:r>
              <a:rPr lang="en-US" sz="2400" b="0">
                <a:latin typeface="Calibri" pitchFamily="34" charset="0"/>
              </a:rPr>
              <a:t>2) Alcohol causes impaired liver capacity to metabolize fats and thus accumulate fat in the liver and damage it by cirrhosis.</a:t>
            </a:r>
          </a:p>
          <a:p>
            <a:pPr algn="just">
              <a:lnSpc>
                <a:spcPct val="150000"/>
              </a:lnSpc>
            </a:pPr>
            <a:r>
              <a:rPr lang="en-US" sz="2400" b="0">
                <a:latin typeface="Calibri" pitchFamily="34" charset="0"/>
              </a:rPr>
              <a:t>3) Alcohol intake increases the risk of arthritis.</a:t>
            </a:r>
          </a:p>
          <a:p>
            <a:pPr algn="just">
              <a:lnSpc>
                <a:spcPct val="150000"/>
              </a:lnSpc>
            </a:pPr>
            <a:r>
              <a:rPr lang="en-US" sz="2400" b="0">
                <a:latin typeface="Calibri" pitchFamily="34" charset="0"/>
              </a:rPr>
              <a:t>4) Alcohol intake increases blood pressure, blood lipids, risk of stroke, and heart disease, especially with addicts.</a:t>
            </a:r>
          </a:p>
          <a:p>
            <a:pPr algn="just">
              <a:lnSpc>
                <a:spcPct val="150000"/>
              </a:lnSpc>
            </a:pPr>
            <a:r>
              <a:rPr lang="en-US" sz="2400" b="0">
                <a:latin typeface="Calibri" pitchFamily="34" charset="0"/>
              </a:rPr>
              <a:t>5) Intake of alcohol may raise the level of sugar in the blood.</a:t>
            </a:r>
          </a:p>
          <a:p>
            <a:pPr algn="just">
              <a:lnSpc>
                <a:spcPct val="150000"/>
              </a:lnSpc>
            </a:pPr>
            <a:r>
              <a:rPr lang="en-US" sz="2400" b="0">
                <a:latin typeface="Calibri" pitchFamily="34" charset="0"/>
              </a:rPr>
              <a:t>6) Alcohol causes depression, anxiety and insomnia.</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266700" y="390525"/>
            <a:ext cx="8724900" cy="3540125"/>
          </a:xfrm>
          <a:prstGeom prst="rect">
            <a:avLst/>
          </a:prstGeom>
          <a:noFill/>
          <a:ln w="9525">
            <a:noFill/>
            <a:miter lim="800000"/>
            <a:headEnd/>
            <a:tailEnd/>
          </a:ln>
        </p:spPr>
        <p:txBody>
          <a:bodyPr>
            <a:spAutoFit/>
          </a:bodyPr>
          <a:lstStyle/>
          <a:p>
            <a:pPr marL="342900" indent="-342900" algn="just">
              <a:lnSpc>
                <a:spcPct val="200000"/>
              </a:lnSpc>
              <a:buFont typeface="Courier New" pitchFamily="49" charset="0"/>
              <a:buChar char="o"/>
            </a:pPr>
            <a:r>
              <a:rPr lang="en-US" sz="2800" b="0">
                <a:latin typeface="Calibri" pitchFamily="34" charset="0"/>
              </a:rPr>
              <a:t>Interesting </a:t>
            </a:r>
            <a:r>
              <a:rPr lang="en-US" sz="2800">
                <a:solidFill>
                  <a:srgbClr val="00B050"/>
                </a:solidFill>
                <a:latin typeface="Calibri" pitchFamily="34" charset="0"/>
              </a:rPr>
              <a:t>personal</a:t>
            </a:r>
            <a:r>
              <a:rPr lang="en-US" sz="2800" b="0">
                <a:latin typeface="Calibri" pitchFamily="34" charset="0"/>
              </a:rPr>
              <a:t> explanation on why would Judaism and Christianity current scriptures allow the drinking of a little amount of alcohol and permitted to the extent that it does not lead to lost of mind/conscious.</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266700" y="304800"/>
            <a:ext cx="8724900" cy="4400550"/>
          </a:xfrm>
          <a:prstGeom prst="rect">
            <a:avLst/>
          </a:prstGeom>
          <a:noFill/>
          <a:ln w="9525">
            <a:noFill/>
            <a:miter lim="800000"/>
            <a:headEnd/>
            <a:tailEnd/>
          </a:ln>
        </p:spPr>
        <p:txBody>
          <a:bodyPr>
            <a:spAutoFit/>
          </a:bodyPr>
          <a:lstStyle/>
          <a:p>
            <a:pPr marL="342900" indent="-342900" algn="just">
              <a:lnSpc>
                <a:spcPct val="200000"/>
              </a:lnSpc>
              <a:buFont typeface="Arial" charset="0"/>
              <a:buChar char="•"/>
            </a:pPr>
            <a:r>
              <a:rPr lang="en-US" sz="2800" b="0">
                <a:latin typeface="Calibri" pitchFamily="34" charset="0"/>
              </a:rPr>
              <a:t>In Islam, Alcohol is not allowed to be drank at all at any amount, however, some juices may naturally develop minute amounts of alcohol </a:t>
            </a:r>
            <a:r>
              <a:rPr lang="en-US" sz="2800">
                <a:solidFill>
                  <a:srgbClr val="0070C0"/>
                </a:solidFill>
                <a:latin typeface="Calibri" pitchFamily="34" charset="0"/>
              </a:rPr>
              <a:t>trapped</a:t>
            </a:r>
            <a:r>
              <a:rPr lang="en-US" sz="2800" b="0">
                <a:latin typeface="Calibri" pitchFamily="34" charset="0"/>
              </a:rPr>
              <a:t> inside the bulb of the juice as a natural preservative </a:t>
            </a:r>
            <a:r>
              <a:rPr lang="en-US" sz="2800">
                <a:solidFill>
                  <a:srgbClr val="0070C0"/>
                </a:solidFill>
                <a:latin typeface="Calibri" pitchFamily="34" charset="0"/>
              </a:rPr>
              <a:t> i.e. not liberated into the juice.</a:t>
            </a:r>
            <a:endParaRPr lang="en-US" sz="2800" b="0">
              <a:latin typeface="Calibri" pitchFamily="34"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266700" y="304800"/>
            <a:ext cx="8724900" cy="3419475"/>
          </a:xfrm>
          <a:prstGeom prst="rect">
            <a:avLst/>
          </a:prstGeom>
          <a:noFill/>
          <a:ln w="9525">
            <a:noFill/>
            <a:miter lim="800000"/>
            <a:headEnd/>
            <a:tailEnd/>
          </a:ln>
        </p:spPr>
        <p:txBody>
          <a:bodyPr>
            <a:spAutoFit/>
          </a:bodyPr>
          <a:lstStyle/>
          <a:p>
            <a:pPr marL="342900" indent="-342900" algn="just">
              <a:lnSpc>
                <a:spcPct val="200000"/>
              </a:lnSpc>
              <a:buFont typeface="Arial" charset="0"/>
              <a:buChar char="•"/>
            </a:pPr>
            <a:r>
              <a:rPr lang="en-US" sz="2800" b="0">
                <a:latin typeface="Calibri" pitchFamily="34" charset="0"/>
              </a:rPr>
              <a:t>In Islam such juices are not allowed to be drank if Alcohol is liberated from the bulb to its juice and reaches a % that caused lost of mind, a sign of that is the production of Co</a:t>
            </a:r>
            <a:r>
              <a:rPr lang="en-US" sz="2800" b="0" baseline="-25000">
                <a:latin typeface="Calibri" pitchFamily="34" charset="0"/>
              </a:rPr>
              <a:t>2</a:t>
            </a:r>
            <a:r>
              <a:rPr lang="en-US" sz="2800" b="0">
                <a:latin typeface="Calibri" pitchFamily="34" charset="0"/>
              </a:rPr>
              <a:t> gas (i.e. bubbling juice).</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266700" y="304800"/>
            <a:ext cx="8724900" cy="5141913"/>
          </a:xfrm>
          <a:prstGeom prst="rect">
            <a:avLst/>
          </a:prstGeom>
          <a:noFill/>
          <a:ln w="9525">
            <a:noFill/>
            <a:miter lim="800000"/>
            <a:headEnd/>
            <a:tailEnd/>
          </a:ln>
        </p:spPr>
        <p:txBody>
          <a:bodyPr>
            <a:spAutoFit/>
          </a:bodyPr>
          <a:lstStyle/>
          <a:p>
            <a:pPr marL="342900" indent="-342900" algn="just">
              <a:lnSpc>
                <a:spcPct val="200000"/>
              </a:lnSpc>
              <a:buFont typeface="Arial" charset="0"/>
              <a:buChar char="•"/>
            </a:pPr>
            <a:r>
              <a:rPr lang="en-US" sz="2800" b="0">
                <a:latin typeface="Calibri" pitchFamily="34" charset="0"/>
              </a:rPr>
              <a:t>So this may be was the case in the original scriptures of Judaism and Christianity that alcohol originally was not allowed at any amount and forbidden and with time those scriptures were fabricated to allow the drinking of the actual wine containing Alcohol but at a small amount.</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28600" y="339725"/>
            <a:ext cx="8723313" cy="671513"/>
          </a:xfrm>
          <a:prstGeom prst="rect">
            <a:avLst/>
          </a:prstGeom>
          <a:solidFill>
            <a:srgbClr val="002060"/>
          </a:solidFill>
          <a:ln w="9525">
            <a:noFill/>
            <a:miter lim="800000"/>
            <a:headEnd/>
            <a:tailEnd/>
          </a:ln>
        </p:spPr>
        <p:txBody>
          <a:bodyPr anchor="ctr">
            <a:spAutoFit/>
          </a:bodyPr>
          <a:lstStyle/>
          <a:p>
            <a:pPr eaLnBrk="0" hangingPunct="0">
              <a:lnSpc>
                <a:spcPct val="150000"/>
              </a:lnSpc>
            </a:pPr>
            <a:r>
              <a:rPr lang="en-US" sz="2800" b="0">
                <a:solidFill>
                  <a:schemeClr val="bg1"/>
                </a:solidFill>
                <a:latin typeface="Calibri" pitchFamily="34" charset="0"/>
              </a:rPr>
              <a:t>Alcohol in finished food</a:t>
            </a:r>
          </a:p>
        </p:txBody>
      </p:sp>
      <p:sp>
        <p:nvSpPr>
          <p:cNvPr id="59395" name="Rectangle 1"/>
          <p:cNvSpPr>
            <a:spLocks noChangeArrowheads="1"/>
          </p:cNvSpPr>
          <p:nvPr/>
        </p:nvSpPr>
        <p:spPr bwMode="auto">
          <a:xfrm>
            <a:off x="228600" y="1206500"/>
            <a:ext cx="8723313" cy="4279900"/>
          </a:xfrm>
          <a:prstGeom prst="rect">
            <a:avLst/>
          </a:prstGeom>
          <a:noFill/>
          <a:ln w="9525">
            <a:noFill/>
            <a:miter lim="800000"/>
            <a:headEnd/>
            <a:tailEnd/>
          </a:ln>
          <a:effectLst/>
        </p:spPr>
        <p:txBody>
          <a:bodyPr anchor="ctr">
            <a:spAutoFit/>
          </a:bodyPr>
          <a:lstStyle/>
          <a:p>
            <a:pPr algn="just" eaLnBrk="0" hangingPunct="0">
              <a:lnSpc>
                <a:spcPct val="200000"/>
              </a:lnSpc>
            </a:pPr>
            <a:r>
              <a:rPr lang="en-US" sz="2800" b="0">
                <a:latin typeface="Calibri" pitchFamily="34" charset="0"/>
              </a:rPr>
              <a:t>A study by a team of researchers at the University of Idaho, Washington State University, and the US Department of Agriculture's Nutrient Data Laboratory calculated the percentage of alcohol remaining in a dish based on various cooking methods.</a:t>
            </a:r>
            <a:r>
              <a:rPr lang="en-US" sz="2800" b="0" baseline="30000">
                <a:latin typeface="Calibri" pitchFamily="34" charset="0"/>
              </a:rPr>
              <a:t> </a:t>
            </a:r>
            <a:r>
              <a:rPr lang="en-US" sz="2800" b="0">
                <a:latin typeface="Calibri" pitchFamily="34" charset="0"/>
              </a:rPr>
              <a:t>The results are as follows:</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228600" y="217488"/>
            <a:ext cx="8723313" cy="1317625"/>
          </a:xfrm>
          <a:prstGeom prst="rect">
            <a:avLst/>
          </a:prstGeom>
          <a:noFill/>
          <a:ln w="9525">
            <a:noFill/>
            <a:miter lim="800000"/>
            <a:headEnd/>
            <a:tailEnd/>
          </a:ln>
          <a:effectLst/>
        </p:spPr>
        <p:txBody>
          <a:bodyPr anchor="ctr">
            <a:spAutoFit/>
          </a:bodyPr>
          <a:lstStyle/>
          <a:p>
            <a:pPr algn="just" eaLnBrk="0" hangingPunct="0">
              <a:lnSpc>
                <a:spcPct val="150000"/>
              </a:lnSpc>
              <a:buFontTx/>
              <a:buChar char="•"/>
            </a:pPr>
            <a:r>
              <a:rPr lang="en-US" sz="2800" b="0">
                <a:latin typeface="Calibri" pitchFamily="34" charset="0"/>
              </a:rPr>
              <a:t> alcohol added to boiling liquid and removed from heat: 85% alcohol retained </a:t>
            </a:r>
          </a:p>
        </p:txBody>
      </p:sp>
      <p:sp>
        <p:nvSpPr>
          <p:cNvPr id="3" name="Rectangle 2"/>
          <p:cNvSpPr>
            <a:spLocks noChangeArrowheads="1"/>
          </p:cNvSpPr>
          <p:nvPr/>
        </p:nvSpPr>
        <p:spPr bwMode="auto">
          <a:xfrm>
            <a:off x="228600" y="1668463"/>
            <a:ext cx="8723313" cy="4281487"/>
          </a:xfrm>
          <a:prstGeom prst="rect">
            <a:avLst/>
          </a:prstGeom>
          <a:noFill/>
          <a:ln w="9525">
            <a:noFill/>
            <a:miter lim="800000"/>
            <a:headEnd/>
            <a:tailEnd/>
          </a:ln>
          <a:effectLst/>
        </p:spPr>
        <p:txBody>
          <a:bodyPr anchor="ctr">
            <a:spAutoFit/>
          </a:bodyPr>
          <a:lstStyle/>
          <a:p>
            <a:pPr algn="just" eaLnBrk="0" hangingPunct="0">
              <a:lnSpc>
                <a:spcPct val="200000"/>
              </a:lnSpc>
              <a:buFontTx/>
              <a:buChar char="•"/>
            </a:pPr>
            <a:r>
              <a:rPr lang="en-US" sz="2800" b="0">
                <a:latin typeface="Calibri" pitchFamily="34" charset="0"/>
              </a:rPr>
              <a:t> alcohol flamed: 75% alcohol retained </a:t>
            </a:r>
          </a:p>
          <a:p>
            <a:pPr algn="just" eaLnBrk="0" hangingPunct="0">
              <a:lnSpc>
                <a:spcPct val="200000"/>
              </a:lnSpc>
              <a:buFontTx/>
              <a:buChar char="•"/>
            </a:pPr>
            <a:r>
              <a:rPr lang="en-US" sz="2800" b="0">
                <a:latin typeface="Calibri" pitchFamily="34" charset="0"/>
              </a:rPr>
              <a:t> no heat, stored overnight: 70% alcohol retained </a:t>
            </a:r>
          </a:p>
          <a:p>
            <a:pPr algn="just" eaLnBrk="0" hangingPunct="0">
              <a:lnSpc>
                <a:spcPct val="200000"/>
              </a:lnSpc>
              <a:buFontTx/>
              <a:buChar char="•"/>
            </a:pPr>
            <a:r>
              <a:rPr lang="en-US" sz="2800" b="0">
                <a:latin typeface="Calibri" pitchFamily="34" charset="0"/>
              </a:rPr>
              <a:t> baked, 25 minutes, alcohol not stirred into mixture: 45% alcohol retained </a:t>
            </a:r>
          </a:p>
          <a:p>
            <a:pPr algn="just" eaLnBrk="0" hangingPunct="0">
              <a:lnSpc>
                <a:spcPct val="200000"/>
              </a:lnSpc>
              <a:buFontTx/>
              <a:buChar char="•"/>
            </a:pPr>
            <a:r>
              <a:rPr lang="en-US" sz="2800" b="0">
                <a:latin typeface="Calibri" pitchFamily="34" charset="0"/>
              </a:rPr>
              <a:t> baked/simmered, alcohol stirred into mixture: (see table) </a:t>
            </a: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762000"/>
          <a:ext cx="8229600" cy="5121277"/>
        </p:xfrm>
        <a:graphic>
          <a:graphicData uri="http://schemas.openxmlformats.org/drawingml/2006/table">
            <a:tbl>
              <a:tblPr/>
              <a:tblGrid>
                <a:gridCol w="4114800"/>
                <a:gridCol w="4114800"/>
              </a:tblGrid>
              <a:tr h="731611">
                <a:tc>
                  <a:txBody>
                    <a:bodyPr/>
                    <a:lstStyle/>
                    <a:p>
                      <a:pPr>
                        <a:lnSpc>
                          <a:spcPct val="150000"/>
                        </a:lnSpc>
                      </a:pPr>
                      <a:r>
                        <a:rPr lang="en-US" sz="2800" dirty="0">
                          <a:latin typeface="Calibri" pitchFamily="34" charset="0"/>
                          <a:cs typeface="Calibri" pitchFamily="34" charset="0"/>
                        </a:rPr>
                        <a:t>Time (h)</a:t>
                      </a:r>
                    </a:p>
                  </a:txBody>
                  <a:tcPr marT="45726" marB="45726" anchor="ctr">
                    <a:lnL>
                      <a:noFill/>
                    </a:lnL>
                    <a:lnR>
                      <a:noFill/>
                    </a:lnR>
                    <a:lnT>
                      <a:noFill/>
                    </a:lnT>
                    <a:lnB>
                      <a:noFill/>
                    </a:lnB>
                  </a:tcPr>
                </a:tc>
                <a:tc>
                  <a:txBody>
                    <a:bodyPr/>
                    <a:lstStyle/>
                    <a:p>
                      <a:pPr>
                        <a:lnSpc>
                          <a:spcPct val="150000"/>
                        </a:lnSpc>
                      </a:pPr>
                      <a:r>
                        <a:rPr lang="en-US" sz="2800" dirty="0">
                          <a:latin typeface="Calibri" pitchFamily="34" charset="0"/>
                          <a:cs typeface="Calibri" pitchFamily="34" charset="0"/>
                        </a:rPr>
                        <a:t>Alcohol </a:t>
                      </a:r>
                      <a:r>
                        <a:rPr lang="en-US" sz="2800" dirty="0" smtClean="0">
                          <a:latin typeface="Calibri" pitchFamily="34" charset="0"/>
                          <a:cs typeface="Calibri" pitchFamily="34" charset="0"/>
                        </a:rPr>
                        <a:t>retained</a:t>
                      </a:r>
                      <a:endParaRPr lang="en-US" sz="2800" dirty="0">
                        <a:latin typeface="Calibri" pitchFamily="34" charset="0"/>
                        <a:cs typeface="Calibri" pitchFamily="34" charset="0"/>
                      </a:endParaRPr>
                    </a:p>
                  </a:txBody>
                  <a:tcPr marT="45726" marB="45726" anchor="ctr">
                    <a:lnL>
                      <a:noFill/>
                    </a:lnL>
                    <a:lnR>
                      <a:noFill/>
                    </a:lnR>
                    <a:lnT>
                      <a:noFill/>
                    </a:lnT>
                    <a:lnB>
                      <a:noFill/>
                    </a:lnB>
                  </a:tcPr>
                </a:tc>
              </a:tr>
              <a:tr h="731611">
                <a:tc>
                  <a:txBody>
                    <a:bodyPr/>
                    <a:lstStyle/>
                    <a:p>
                      <a:pPr>
                        <a:lnSpc>
                          <a:spcPct val="150000"/>
                        </a:lnSpc>
                      </a:pPr>
                      <a:r>
                        <a:rPr lang="en-US" sz="2800">
                          <a:latin typeface="Calibri" pitchFamily="34" charset="0"/>
                          <a:cs typeface="Calibri" pitchFamily="34" charset="0"/>
                        </a:rPr>
                        <a:t>0.25</a:t>
                      </a:r>
                    </a:p>
                  </a:txBody>
                  <a:tcPr marT="45726" marB="45726" anchor="ctr">
                    <a:lnL>
                      <a:noFill/>
                    </a:lnL>
                    <a:lnR>
                      <a:noFill/>
                    </a:lnR>
                    <a:lnT>
                      <a:noFill/>
                    </a:lnT>
                    <a:lnB>
                      <a:noFill/>
                    </a:lnB>
                  </a:tcPr>
                </a:tc>
                <a:tc>
                  <a:txBody>
                    <a:bodyPr/>
                    <a:lstStyle/>
                    <a:p>
                      <a:pPr>
                        <a:lnSpc>
                          <a:spcPct val="150000"/>
                        </a:lnSpc>
                      </a:pPr>
                      <a:r>
                        <a:rPr lang="en-US" sz="2800">
                          <a:latin typeface="Calibri" pitchFamily="34" charset="0"/>
                          <a:cs typeface="Calibri" pitchFamily="34" charset="0"/>
                        </a:rPr>
                        <a:t>40%</a:t>
                      </a:r>
                    </a:p>
                  </a:txBody>
                  <a:tcPr marT="45726" marB="45726" anchor="ctr">
                    <a:lnL>
                      <a:noFill/>
                    </a:lnL>
                    <a:lnR>
                      <a:noFill/>
                    </a:lnR>
                    <a:lnT>
                      <a:noFill/>
                    </a:lnT>
                    <a:lnB>
                      <a:noFill/>
                    </a:lnB>
                  </a:tcPr>
                </a:tc>
              </a:tr>
              <a:tr h="731611">
                <a:tc>
                  <a:txBody>
                    <a:bodyPr/>
                    <a:lstStyle/>
                    <a:p>
                      <a:pPr>
                        <a:lnSpc>
                          <a:spcPct val="150000"/>
                        </a:lnSpc>
                      </a:pPr>
                      <a:r>
                        <a:rPr lang="en-US" sz="2800">
                          <a:latin typeface="Calibri" pitchFamily="34" charset="0"/>
                          <a:cs typeface="Calibri" pitchFamily="34" charset="0"/>
                        </a:rPr>
                        <a:t>0.57</a:t>
                      </a:r>
                    </a:p>
                  </a:txBody>
                  <a:tcPr marT="45726" marB="45726" anchor="ctr">
                    <a:lnL>
                      <a:noFill/>
                    </a:lnL>
                    <a:lnR>
                      <a:noFill/>
                    </a:lnR>
                    <a:lnT>
                      <a:noFill/>
                    </a:lnT>
                    <a:lnB>
                      <a:noFill/>
                    </a:lnB>
                  </a:tcPr>
                </a:tc>
                <a:tc>
                  <a:txBody>
                    <a:bodyPr/>
                    <a:lstStyle/>
                    <a:p>
                      <a:pPr>
                        <a:lnSpc>
                          <a:spcPct val="150000"/>
                        </a:lnSpc>
                      </a:pPr>
                      <a:r>
                        <a:rPr lang="en-US" sz="2800">
                          <a:latin typeface="Calibri" pitchFamily="34" charset="0"/>
                          <a:cs typeface="Calibri" pitchFamily="34" charset="0"/>
                        </a:rPr>
                        <a:t>35%</a:t>
                      </a:r>
                    </a:p>
                  </a:txBody>
                  <a:tcPr marT="45726" marB="45726" anchor="ctr">
                    <a:lnL>
                      <a:noFill/>
                    </a:lnL>
                    <a:lnR>
                      <a:noFill/>
                    </a:lnR>
                    <a:lnT>
                      <a:noFill/>
                    </a:lnT>
                    <a:lnB>
                      <a:noFill/>
                    </a:lnB>
                  </a:tcPr>
                </a:tc>
              </a:tr>
              <a:tr h="731611">
                <a:tc>
                  <a:txBody>
                    <a:bodyPr/>
                    <a:lstStyle/>
                    <a:p>
                      <a:pPr>
                        <a:lnSpc>
                          <a:spcPct val="150000"/>
                        </a:lnSpc>
                      </a:pPr>
                      <a:r>
                        <a:rPr lang="en-US" sz="2800" dirty="0">
                          <a:latin typeface="Calibri" pitchFamily="34" charset="0"/>
                          <a:cs typeface="Calibri" pitchFamily="34" charset="0"/>
                        </a:rPr>
                        <a:t>1.1</a:t>
                      </a:r>
                    </a:p>
                  </a:txBody>
                  <a:tcPr marT="45726" marB="45726" anchor="ctr">
                    <a:lnL>
                      <a:noFill/>
                    </a:lnL>
                    <a:lnR>
                      <a:noFill/>
                    </a:lnR>
                    <a:lnT>
                      <a:noFill/>
                    </a:lnT>
                    <a:lnB>
                      <a:noFill/>
                    </a:lnB>
                  </a:tcPr>
                </a:tc>
                <a:tc>
                  <a:txBody>
                    <a:bodyPr/>
                    <a:lstStyle/>
                    <a:p>
                      <a:pPr>
                        <a:lnSpc>
                          <a:spcPct val="150000"/>
                        </a:lnSpc>
                      </a:pPr>
                      <a:r>
                        <a:rPr lang="en-US" sz="2800">
                          <a:latin typeface="Calibri" pitchFamily="34" charset="0"/>
                          <a:cs typeface="Calibri" pitchFamily="34" charset="0"/>
                        </a:rPr>
                        <a:t>25%</a:t>
                      </a:r>
                    </a:p>
                  </a:txBody>
                  <a:tcPr marT="45726" marB="45726" anchor="ctr">
                    <a:lnL>
                      <a:noFill/>
                    </a:lnL>
                    <a:lnR>
                      <a:noFill/>
                    </a:lnR>
                    <a:lnT>
                      <a:noFill/>
                    </a:lnT>
                    <a:lnB>
                      <a:noFill/>
                    </a:lnB>
                  </a:tcPr>
                </a:tc>
              </a:tr>
              <a:tr h="731611">
                <a:tc>
                  <a:txBody>
                    <a:bodyPr/>
                    <a:lstStyle/>
                    <a:p>
                      <a:pPr>
                        <a:lnSpc>
                          <a:spcPct val="150000"/>
                        </a:lnSpc>
                      </a:pPr>
                      <a:r>
                        <a:rPr lang="en-US" sz="2800">
                          <a:latin typeface="Calibri" pitchFamily="34" charset="0"/>
                          <a:cs typeface="Calibri" pitchFamily="34" charset="0"/>
                        </a:rPr>
                        <a:t>1.6</a:t>
                      </a:r>
                    </a:p>
                  </a:txBody>
                  <a:tcPr marT="45726" marB="45726" anchor="ctr">
                    <a:lnL>
                      <a:noFill/>
                    </a:lnL>
                    <a:lnR>
                      <a:noFill/>
                    </a:lnR>
                    <a:lnT>
                      <a:noFill/>
                    </a:lnT>
                    <a:lnB>
                      <a:noFill/>
                    </a:lnB>
                  </a:tcPr>
                </a:tc>
                <a:tc>
                  <a:txBody>
                    <a:bodyPr/>
                    <a:lstStyle/>
                    <a:p>
                      <a:pPr>
                        <a:lnSpc>
                          <a:spcPct val="150000"/>
                        </a:lnSpc>
                      </a:pPr>
                      <a:r>
                        <a:rPr lang="en-US" sz="2800">
                          <a:latin typeface="Calibri" pitchFamily="34" charset="0"/>
                          <a:cs typeface="Calibri" pitchFamily="34" charset="0"/>
                        </a:rPr>
                        <a:t>20%</a:t>
                      </a:r>
                    </a:p>
                  </a:txBody>
                  <a:tcPr marT="45726" marB="45726" anchor="ctr">
                    <a:lnL>
                      <a:noFill/>
                    </a:lnL>
                    <a:lnR>
                      <a:noFill/>
                    </a:lnR>
                    <a:lnT>
                      <a:noFill/>
                    </a:lnT>
                    <a:lnB>
                      <a:noFill/>
                    </a:lnB>
                  </a:tcPr>
                </a:tc>
              </a:tr>
              <a:tr h="731611">
                <a:tc>
                  <a:txBody>
                    <a:bodyPr/>
                    <a:lstStyle/>
                    <a:p>
                      <a:pPr>
                        <a:lnSpc>
                          <a:spcPct val="150000"/>
                        </a:lnSpc>
                      </a:pPr>
                      <a:r>
                        <a:rPr lang="en-US" sz="2800">
                          <a:latin typeface="Calibri" pitchFamily="34" charset="0"/>
                          <a:cs typeface="Calibri" pitchFamily="34" charset="0"/>
                        </a:rPr>
                        <a:t>2.0</a:t>
                      </a:r>
                    </a:p>
                  </a:txBody>
                  <a:tcPr marT="45726" marB="45726" anchor="ctr">
                    <a:lnL>
                      <a:noFill/>
                    </a:lnL>
                    <a:lnR>
                      <a:noFill/>
                    </a:lnR>
                    <a:lnT>
                      <a:noFill/>
                    </a:lnT>
                    <a:lnB>
                      <a:noFill/>
                    </a:lnB>
                  </a:tcPr>
                </a:tc>
                <a:tc>
                  <a:txBody>
                    <a:bodyPr/>
                    <a:lstStyle/>
                    <a:p>
                      <a:pPr>
                        <a:lnSpc>
                          <a:spcPct val="150000"/>
                        </a:lnSpc>
                      </a:pPr>
                      <a:r>
                        <a:rPr lang="en-US" sz="2800">
                          <a:latin typeface="Calibri" pitchFamily="34" charset="0"/>
                          <a:cs typeface="Calibri" pitchFamily="34" charset="0"/>
                        </a:rPr>
                        <a:t>10%</a:t>
                      </a:r>
                    </a:p>
                  </a:txBody>
                  <a:tcPr marT="45726" marB="45726" anchor="ctr">
                    <a:lnL>
                      <a:noFill/>
                    </a:lnL>
                    <a:lnR>
                      <a:noFill/>
                    </a:lnR>
                    <a:lnT>
                      <a:noFill/>
                    </a:lnT>
                    <a:lnB>
                      <a:noFill/>
                    </a:lnB>
                  </a:tcPr>
                </a:tc>
              </a:tr>
              <a:tr h="731611">
                <a:tc>
                  <a:txBody>
                    <a:bodyPr/>
                    <a:lstStyle/>
                    <a:p>
                      <a:pPr>
                        <a:lnSpc>
                          <a:spcPct val="150000"/>
                        </a:lnSpc>
                      </a:pPr>
                      <a:r>
                        <a:rPr lang="en-US" sz="2800">
                          <a:latin typeface="Calibri" pitchFamily="34" charset="0"/>
                          <a:cs typeface="Calibri" pitchFamily="34" charset="0"/>
                        </a:rPr>
                        <a:t>2.6</a:t>
                      </a:r>
                    </a:p>
                  </a:txBody>
                  <a:tcPr marT="45726" marB="45726" anchor="ctr">
                    <a:lnL>
                      <a:noFill/>
                    </a:lnL>
                    <a:lnR>
                      <a:noFill/>
                    </a:lnR>
                    <a:lnT>
                      <a:noFill/>
                    </a:lnT>
                    <a:lnB>
                      <a:noFill/>
                    </a:lnB>
                  </a:tcPr>
                </a:tc>
                <a:tc>
                  <a:txBody>
                    <a:bodyPr/>
                    <a:lstStyle/>
                    <a:p>
                      <a:pPr>
                        <a:lnSpc>
                          <a:spcPct val="150000"/>
                        </a:lnSpc>
                      </a:pPr>
                      <a:r>
                        <a:rPr lang="en-US" sz="2800" dirty="0">
                          <a:latin typeface="Calibri" pitchFamily="34" charset="0"/>
                          <a:cs typeface="Calibri" pitchFamily="34" charset="0"/>
                        </a:rPr>
                        <a:t>5.0%</a:t>
                      </a:r>
                    </a:p>
                  </a:txBody>
                  <a:tcPr marT="45726" marB="45726" anchor="ctr">
                    <a:lnL>
                      <a:noFill/>
                    </a:lnL>
                    <a:lnR>
                      <a:noFill/>
                    </a:lnR>
                    <a:lnT>
                      <a:noFill/>
                    </a:lnT>
                    <a:lnB>
                      <a:noFill/>
                    </a:lnB>
                  </a:tcPr>
                </a:tc>
              </a:tr>
            </a:tbl>
          </a:graphicData>
        </a:graphic>
      </p:graphicFrame>
      <p:sp>
        <p:nvSpPr>
          <p:cNvPr id="61457" name="Rectangle 2"/>
          <p:cNvSpPr>
            <a:spLocks noChangeArrowheads="1"/>
          </p:cNvSpPr>
          <p:nvPr/>
        </p:nvSpPr>
        <p:spPr bwMode="auto">
          <a:xfrm>
            <a:off x="381000" y="6107113"/>
            <a:ext cx="8382000" cy="585787"/>
          </a:xfrm>
          <a:prstGeom prst="rect">
            <a:avLst/>
          </a:prstGeom>
          <a:noFill/>
          <a:ln w="9525">
            <a:noFill/>
            <a:miter lim="800000"/>
            <a:headEnd/>
            <a:tailEnd/>
          </a:ln>
        </p:spPr>
        <p:txBody>
          <a:bodyPr>
            <a:spAutoFit/>
          </a:bodyPr>
          <a:lstStyle/>
          <a:p>
            <a:r>
              <a:rPr lang="en-US" sz="1600" b="0">
                <a:latin typeface="Calibri" pitchFamily="34" charset="0"/>
                <a:hlinkClick r:id="rId2"/>
              </a:rPr>
              <a:t>https://en.wikipedia.org/wiki/Cooking_with_alcohol</a:t>
            </a:r>
            <a:endParaRPr lang="en-US" sz="1600" b="0">
              <a:latin typeface="Calibri" pitchFamily="34" charset="0"/>
            </a:endParaRPr>
          </a:p>
          <a:p>
            <a:r>
              <a:rPr lang="en-US" sz="1600" b="0">
                <a:latin typeface="Calibri" pitchFamily="34" charset="0"/>
              </a:rPr>
              <a:t>https://www.nal.usda.gov/sites/default/files/fnic_uploads/Alcohol-Retention.pdf</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533400" y="446088"/>
            <a:ext cx="7696200" cy="5140325"/>
          </a:xfrm>
          <a:prstGeom prst="rect">
            <a:avLst/>
          </a:prstGeom>
          <a:noFill/>
          <a:ln w="9525">
            <a:noFill/>
            <a:miter lim="800000"/>
            <a:headEnd/>
            <a:tailEnd/>
          </a:ln>
        </p:spPr>
        <p:txBody>
          <a:bodyPr>
            <a:spAutoFit/>
          </a:bodyPr>
          <a:lstStyle/>
          <a:p>
            <a:pPr marL="457200" indent="-457200" algn="just">
              <a:lnSpc>
                <a:spcPct val="200000"/>
              </a:lnSpc>
              <a:spcBef>
                <a:spcPts val="600"/>
              </a:spcBef>
              <a:buFont typeface="Courier New" pitchFamily="49" charset="0"/>
              <a:buChar char="o"/>
            </a:pPr>
            <a:r>
              <a:rPr lang="en-US" sz="2800" b="0">
                <a:latin typeface="Calibri" pitchFamily="34" charset="0"/>
              </a:rPr>
              <a:t>This presentation aims to prove that there is a link between safety aspects in Halal/religious food and non-food products and religious guidance sourced from scriptures to ensure:  the safety of ingredients</a:t>
            </a:r>
            <a:r>
              <a:rPr lang="en-GB" sz="2800" baseline="30000">
                <a:solidFill>
                  <a:srgbClr val="FF0000"/>
                </a:solidFill>
                <a:latin typeface="Calibri" pitchFamily="34" charset="0"/>
              </a:rPr>
              <a:t>1</a:t>
            </a:r>
            <a:r>
              <a:rPr lang="en-US" sz="2800" b="0">
                <a:latin typeface="Calibri" pitchFamily="34" charset="0"/>
              </a:rPr>
              <a:t>, the methods of processing</a:t>
            </a:r>
            <a:r>
              <a:rPr lang="en-GB" sz="2800" baseline="30000">
                <a:solidFill>
                  <a:srgbClr val="FF0000"/>
                </a:solidFill>
                <a:latin typeface="Calibri" pitchFamily="34" charset="0"/>
              </a:rPr>
              <a:t>2</a:t>
            </a:r>
            <a:r>
              <a:rPr lang="en-US" sz="2800" b="0">
                <a:latin typeface="Calibri" pitchFamily="34" charset="0"/>
              </a:rPr>
              <a:t>, and the health of consumers</a:t>
            </a:r>
            <a:r>
              <a:rPr lang="en-GB" sz="2800" baseline="30000">
                <a:solidFill>
                  <a:srgbClr val="FF0000"/>
                </a:solidFill>
                <a:latin typeface="Calibri" pitchFamily="34" charset="0"/>
              </a:rPr>
              <a:t>3</a:t>
            </a:r>
            <a:r>
              <a:rPr lang="en-US" sz="2800" b="0">
                <a:latin typeface="Calibri" pitchFamily="34" charset="0"/>
              </a:rPr>
              <a:t>.</a:t>
            </a:r>
            <a:endParaRPr lang="ar-KW" sz="2800" b="0">
              <a:latin typeface="Calibri" pitchFamily="34" charset="0"/>
            </a:endParaRP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28600" y="228600"/>
            <a:ext cx="8763000" cy="584200"/>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3200" b="0">
                <a:solidFill>
                  <a:schemeClr val="bg1"/>
                </a:solidFill>
                <a:latin typeface="Calibri" pitchFamily="34" charset="0"/>
              </a:rPr>
              <a:t>Processes</a:t>
            </a:r>
            <a:endParaRPr lang="ar-KW" sz="3200" b="0">
              <a:solidFill>
                <a:schemeClr val="bg1"/>
              </a:solidFill>
              <a:latin typeface="Calibri" pitchFamily="34" charset="0"/>
              <a:cs typeface="Times New Roman" pitchFamily="18" charset="0"/>
            </a:endParaRPr>
          </a:p>
        </p:txBody>
      </p:sp>
      <p:grpSp>
        <p:nvGrpSpPr>
          <p:cNvPr id="2" name="Group 2"/>
          <p:cNvGrpSpPr>
            <a:grpSpLocks/>
          </p:cNvGrpSpPr>
          <p:nvPr/>
        </p:nvGrpSpPr>
        <p:grpSpPr bwMode="auto">
          <a:xfrm>
            <a:off x="304800" y="1828800"/>
            <a:ext cx="8534400" cy="3810000"/>
            <a:chOff x="304800" y="1828800"/>
            <a:chExt cx="8534400" cy="3810000"/>
          </a:xfrm>
        </p:grpSpPr>
        <p:pic>
          <p:nvPicPr>
            <p:cNvPr id="62472" name="Picture 4"/>
            <p:cNvPicPr>
              <a:picLocks noChangeAspect="1" noChangeArrowheads="1"/>
            </p:cNvPicPr>
            <p:nvPr/>
          </p:nvPicPr>
          <p:blipFill>
            <a:blip r:embed="rId2"/>
            <a:srcRect/>
            <a:stretch>
              <a:fillRect/>
            </a:stretch>
          </p:blipFill>
          <p:spPr bwMode="auto">
            <a:xfrm>
              <a:off x="6098090" y="3810000"/>
              <a:ext cx="2741110" cy="1828800"/>
            </a:xfrm>
            <a:prstGeom prst="rect">
              <a:avLst/>
            </a:prstGeom>
            <a:noFill/>
            <a:ln w="9525">
              <a:noFill/>
              <a:miter lim="800000"/>
              <a:headEnd/>
              <a:tailEnd/>
            </a:ln>
          </p:spPr>
        </p:pic>
        <p:sp>
          <p:nvSpPr>
            <p:cNvPr id="62473" name="Rectangle 3"/>
            <p:cNvSpPr>
              <a:spLocks noChangeArrowheads="1"/>
            </p:cNvSpPr>
            <p:nvPr/>
          </p:nvSpPr>
          <p:spPr bwMode="auto">
            <a:xfrm>
              <a:off x="304800" y="1828800"/>
              <a:ext cx="8382000" cy="2428875"/>
            </a:xfrm>
            <a:prstGeom prst="rect">
              <a:avLst/>
            </a:prstGeom>
            <a:noFill/>
            <a:ln w="9525">
              <a:noFill/>
              <a:miter lim="800000"/>
              <a:headEnd/>
              <a:tailEnd/>
            </a:ln>
          </p:spPr>
          <p:txBody>
            <a:bodyPr>
              <a:spAutoFit/>
            </a:bodyPr>
            <a:lstStyle/>
            <a:p>
              <a:pPr marL="457200" indent="-457200" algn="just">
                <a:lnSpc>
                  <a:spcPct val="150000"/>
                </a:lnSpc>
                <a:buFont typeface="Arial" charset="0"/>
                <a:buChar char="•"/>
                <a:tabLst>
                  <a:tab pos="2801938" algn="l"/>
                </a:tabLst>
              </a:pPr>
              <a:r>
                <a:rPr lang="en-US" sz="2600" b="0">
                  <a:latin typeface="Calibri" pitchFamily="34" charset="0"/>
                </a:rPr>
                <a:t>The law in Europe requires that all animals and birds must undergo </a:t>
              </a:r>
              <a:r>
                <a:rPr lang="en-US" sz="2600" b="0" u="sng">
                  <a:latin typeface="Calibri" pitchFamily="34" charset="0"/>
                </a:rPr>
                <a:t>pre-slaughtering methods</a:t>
              </a:r>
              <a:r>
                <a:rPr lang="en-US" sz="2600" b="0">
                  <a:latin typeface="Calibri" pitchFamily="34" charset="0"/>
                </a:rPr>
                <a:t> (i.e. stunned) to render them, </a:t>
              </a:r>
              <a:r>
                <a:rPr lang="en-US" sz="2600" b="0">
                  <a:solidFill>
                    <a:srgbClr val="FF0000"/>
                  </a:solidFill>
                  <a:latin typeface="Calibri" pitchFamily="34" charset="0"/>
                </a:rPr>
                <a:t>as they claimed, </a:t>
              </a:r>
              <a:r>
                <a:rPr lang="en-US" sz="2600" b="0">
                  <a:latin typeface="Calibri" pitchFamily="34" charset="0"/>
                </a:rPr>
                <a:t>unconscious or dead before they bleed</a:t>
              </a:r>
              <a:r>
                <a:rPr lang="ar-KW" sz="2600" b="0">
                  <a:latin typeface="Calibri" pitchFamily="34" charset="0"/>
                  <a:cs typeface="Times New Roman" pitchFamily="18" charset="0"/>
                </a:rPr>
                <a:t>*</a:t>
              </a:r>
              <a:r>
                <a:rPr lang="en-US" sz="2600" b="0">
                  <a:latin typeface="Calibri" pitchFamily="34" charset="0"/>
                </a:rPr>
                <a:t>.</a:t>
              </a:r>
            </a:p>
          </p:txBody>
        </p:sp>
      </p:grpSp>
      <p:grpSp>
        <p:nvGrpSpPr>
          <p:cNvPr id="3" name="Group 1"/>
          <p:cNvGrpSpPr>
            <a:grpSpLocks/>
          </p:cNvGrpSpPr>
          <p:nvPr/>
        </p:nvGrpSpPr>
        <p:grpSpPr bwMode="auto">
          <a:xfrm>
            <a:off x="304800" y="4267200"/>
            <a:ext cx="8382000" cy="2492375"/>
            <a:chOff x="304800" y="4267200"/>
            <a:chExt cx="8382000" cy="2492375"/>
          </a:xfrm>
        </p:grpSpPr>
        <p:sp>
          <p:nvSpPr>
            <p:cNvPr id="62470" name="Rectangle 3"/>
            <p:cNvSpPr>
              <a:spLocks noChangeArrowheads="1"/>
            </p:cNvSpPr>
            <p:nvPr/>
          </p:nvSpPr>
          <p:spPr bwMode="auto">
            <a:xfrm>
              <a:off x="304800" y="6019800"/>
              <a:ext cx="8382000" cy="739775"/>
            </a:xfrm>
            <a:prstGeom prst="rect">
              <a:avLst/>
            </a:prstGeom>
            <a:noFill/>
            <a:ln w="9525">
              <a:noFill/>
              <a:miter lim="800000"/>
              <a:headEnd/>
              <a:tailEnd/>
            </a:ln>
          </p:spPr>
          <p:txBody>
            <a:bodyPr anchor="ctr">
              <a:spAutoFit/>
            </a:bodyPr>
            <a:lstStyle/>
            <a:p>
              <a:pPr algn="just" eaLnBrk="0" hangingPunct="0"/>
              <a:r>
                <a:rPr lang="en-US" sz="1400" b="0">
                  <a:latin typeface="Calibri" pitchFamily="34" charset="0"/>
                </a:rPr>
                <a:t>*V. Sante, G. Le Pottier, T. Astruc, M. Mouchonie`re, and X. Fernandez (2000). Effect of Stunning Current Frequency on Carcass Downgrading and Meat Quality of Turkey. Poultry Science 79:1208–1214.</a:t>
              </a:r>
            </a:p>
            <a:p>
              <a:pPr algn="just" eaLnBrk="0" hangingPunct="0"/>
              <a:r>
                <a:rPr lang="en-US" sz="1400" b="0">
                  <a:solidFill>
                    <a:srgbClr val="FF3300"/>
                  </a:solidFill>
                  <a:latin typeface="Calibri" pitchFamily="34" charset="0"/>
                </a:rPr>
                <a:t>**HAS = Human Slaughter Association (has.org.uk)</a:t>
              </a:r>
            </a:p>
          </p:txBody>
        </p:sp>
        <p:sp>
          <p:nvSpPr>
            <p:cNvPr id="62471" name="Rectangle 3"/>
            <p:cNvSpPr>
              <a:spLocks noChangeArrowheads="1"/>
            </p:cNvSpPr>
            <p:nvPr/>
          </p:nvSpPr>
          <p:spPr bwMode="auto">
            <a:xfrm>
              <a:off x="381000" y="4267200"/>
              <a:ext cx="5715000" cy="1754326"/>
            </a:xfrm>
            <a:prstGeom prst="rect">
              <a:avLst/>
            </a:prstGeom>
            <a:noFill/>
            <a:ln w="9525">
              <a:solidFill>
                <a:srgbClr val="FF0000"/>
              </a:solidFill>
              <a:miter lim="800000"/>
              <a:headEnd/>
              <a:tailEnd/>
            </a:ln>
          </p:spPr>
          <p:txBody>
            <a:bodyPr>
              <a:spAutoFit/>
            </a:bodyPr>
            <a:lstStyle/>
            <a:p>
              <a:pPr marL="342900" indent="-342900" algn="just">
                <a:lnSpc>
                  <a:spcPct val="150000"/>
                </a:lnSpc>
                <a:buFont typeface="Arial" charset="0"/>
                <a:buChar char="•"/>
              </a:pPr>
              <a:r>
                <a:rPr lang="en-US" sz="2400" b="0">
                  <a:latin typeface="Calibri" pitchFamily="34" charset="0"/>
                </a:rPr>
                <a:t>Lately, there is a call from </a:t>
              </a:r>
              <a:r>
                <a:rPr lang="en-US" sz="2400" b="0">
                  <a:solidFill>
                    <a:srgbClr val="FF3300"/>
                  </a:solidFill>
                  <a:latin typeface="Calibri" pitchFamily="34" charset="0"/>
                </a:rPr>
                <a:t>HAS**</a:t>
              </a:r>
              <a:r>
                <a:rPr lang="en-US" sz="2400" b="0">
                  <a:latin typeface="Calibri" pitchFamily="34" charset="0"/>
                </a:rPr>
                <a:t> for an effective stunning, i.e. complete death of birds before slaughter, i.e.</a:t>
              </a:r>
              <a:r>
                <a:rPr lang="ar-KW" sz="2400" b="0">
                  <a:latin typeface="Calibri" pitchFamily="34" charset="0"/>
                  <a:cs typeface="Times New Roman" pitchFamily="18" charset="0"/>
                </a:rPr>
                <a:t> </a:t>
              </a:r>
              <a:r>
                <a:rPr lang="en-US" sz="2400" b="0">
                  <a:latin typeface="Calibri" pitchFamily="34" charset="0"/>
                </a:rPr>
                <a:t>stun-to-kill.</a:t>
              </a:r>
            </a:p>
          </p:txBody>
        </p:sp>
      </p:grpSp>
      <p:sp>
        <p:nvSpPr>
          <p:cNvPr id="62469" name="Title 1"/>
          <p:cNvSpPr txBox="1">
            <a:spLocks/>
          </p:cNvSpPr>
          <p:nvPr/>
        </p:nvSpPr>
        <p:spPr bwMode="auto">
          <a:xfrm>
            <a:off x="228600" y="1066800"/>
            <a:ext cx="8763000" cy="685800"/>
          </a:xfrm>
          <a:prstGeom prst="rect">
            <a:avLst/>
          </a:prstGeom>
          <a:noFill/>
          <a:ln w="9525">
            <a:noFill/>
            <a:miter lim="800000"/>
            <a:headEnd/>
            <a:tailEnd/>
          </a:ln>
        </p:spPr>
        <p:txBody>
          <a:bodyPr tIns="182880"/>
          <a:lstStyle/>
          <a:p>
            <a:pPr marL="342900" indent="-342900" algn="just">
              <a:buFont typeface="Courier New" pitchFamily="49" charset="0"/>
              <a:buChar char="o"/>
            </a:pPr>
            <a:r>
              <a:rPr lang="en-US" sz="2400">
                <a:latin typeface="Calibri" pitchFamily="34" charset="0"/>
                <a:ea typeface="MS PGothic" pitchFamily="34" charset="-128"/>
                <a:cs typeface="Calibri" pitchFamily="34" charset="0"/>
              </a:rPr>
              <a:t>How are the birds and animals processed before slaughtering?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28600" y="228600"/>
            <a:ext cx="8534400" cy="588963"/>
          </a:xfrm>
          <a:prstGeom prst="rect">
            <a:avLst/>
          </a:prstGeom>
          <a:solidFill>
            <a:srgbClr val="00B050"/>
          </a:solidFill>
          <a:ln w="9525">
            <a:noFill/>
            <a:miter lim="800000"/>
            <a:headEnd/>
            <a:tailEnd/>
          </a:ln>
        </p:spPr>
        <p:txBody>
          <a:bodyPr>
            <a:spAutoFit/>
          </a:bodyPr>
          <a:lstStyle/>
          <a:p>
            <a:pPr algn="just">
              <a:lnSpc>
                <a:spcPct val="150000"/>
              </a:lnSpc>
            </a:pPr>
            <a:r>
              <a:rPr lang="en-US" sz="2400">
                <a:solidFill>
                  <a:schemeClr val="bg1"/>
                </a:solidFill>
                <a:latin typeface="Calibri" pitchFamily="34" charset="0"/>
              </a:rPr>
              <a:t>Examples of pre-slaughtering methods (or stunning methods)</a:t>
            </a:r>
          </a:p>
        </p:txBody>
      </p:sp>
      <p:grpSp>
        <p:nvGrpSpPr>
          <p:cNvPr id="2" name="Group 26"/>
          <p:cNvGrpSpPr>
            <a:grpSpLocks/>
          </p:cNvGrpSpPr>
          <p:nvPr/>
        </p:nvGrpSpPr>
        <p:grpSpPr bwMode="auto">
          <a:xfrm>
            <a:off x="533400" y="1114425"/>
            <a:ext cx="8382000" cy="2009775"/>
            <a:chOff x="533400" y="1114391"/>
            <a:chExt cx="8382000" cy="2009809"/>
          </a:xfrm>
        </p:grpSpPr>
        <p:pic>
          <p:nvPicPr>
            <p:cNvPr id="28" name="Billede 2" descr="C:\Users\sul\Desktop\img081.jpg"/>
            <p:cNvPicPr>
              <a:picLocks noChangeAspect="1" noChangeArrowheads="1"/>
            </p:cNvPicPr>
            <p:nvPr/>
          </p:nvPicPr>
          <p:blipFill>
            <a:blip r:embed="rId2" cstate="print"/>
            <a:srcRect/>
            <a:stretch>
              <a:fillRect/>
            </a:stretch>
          </p:blipFill>
          <p:spPr bwMode="auto">
            <a:xfrm>
              <a:off x="7200900" y="1114391"/>
              <a:ext cx="1714500" cy="2009809"/>
            </a:xfrm>
            <a:prstGeom prst="rect">
              <a:avLst/>
            </a:prstGeom>
            <a:noFill/>
            <a:ln w="9525">
              <a:noFill/>
              <a:miter lim="800000"/>
              <a:headEnd/>
              <a:tailEnd/>
            </a:ln>
            <a:scene3d>
              <a:camera prst="orthographicFront"/>
              <a:lightRig rig="threePt" dir="t"/>
            </a:scene3d>
            <a:sp3d>
              <a:bevelT/>
            </a:sp3d>
          </p:spPr>
        </p:pic>
        <p:sp>
          <p:nvSpPr>
            <p:cNvPr id="63508" name="Rectangle 11"/>
            <p:cNvSpPr>
              <a:spLocks noChangeArrowheads="1"/>
            </p:cNvSpPr>
            <p:nvPr/>
          </p:nvSpPr>
          <p:spPr bwMode="auto">
            <a:xfrm>
              <a:off x="533400" y="1219200"/>
              <a:ext cx="8001000" cy="738676"/>
            </a:xfrm>
            <a:prstGeom prst="rect">
              <a:avLst/>
            </a:prstGeom>
            <a:noFill/>
            <a:ln w="9525">
              <a:noFill/>
              <a:miter lim="800000"/>
              <a:headEnd/>
              <a:tailEnd/>
            </a:ln>
          </p:spPr>
          <p:txBody>
            <a:bodyPr>
              <a:spAutoFit/>
            </a:bodyPr>
            <a:lstStyle/>
            <a:p>
              <a:pPr marL="457200" indent="-457200" algn="just">
                <a:lnSpc>
                  <a:spcPct val="150000"/>
                </a:lnSpc>
                <a:spcAft>
                  <a:spcPts val="600"/>
                </a:spcAft>
                <a:buFont typeface="Arial" charset="0"/>
                <a:buChar char="•"/>
              </a:pPr>
              <a:r>
                <a:rPr lang="en-US" sz="2800" b="0">
                  <a:latin typeface="Calibri" pitchFamily="34" charset="0"/>
                </a:rPr>
                <a:t>Captive-bolt shot into the brain</a:t>
              </a:r>
            </a:p>
          </p:txBody>
        </p:sp>
      </p:grpSp>
      <p:grpSp>
        <p:nvGrpSpPr>
          <p:cNvPr id="3" name="Group 11"/>
          <p:cNvGrpSpPr>
            <a:grpSpLocks/>
          </p:cNvGrpSpPr>
          <p:nvPr/>
        </p:nvGrpSpPr>
        <p:grpSpPr bwMode="auto">
          <a:xfrm>
            <a:off x="533400" y="2008188"/>
            <a:ext cx="8362950" cy="3173412"/>
            <a:chOff x="533400" y="2008188"/>
            <a:chExt cx="8362950" cy="3173412"/>
          </a:xfrm>
        </p:grpSpPr>
        <p:pic>
          <p:nvPicPr>
            <p:cNvPr id="31" name="Billede 3" descr="C:\Users\sul\Desktop\img082.jpg"/>
            <p:cNvPicPr>
              <a:picLocks noChangeAspect="1" noChangeArrowheads="1"/>
            </p:cNvPicPr>
            <p:nvPr/>
          </p:nvPicPr>
          <p:blipFill>
            <a:blip r:embed="rId3" cstate="print"/>
            <a:srcRect/>
            <a:stretch>
              <a:fillRect/>
            </a:stretch>
          </p:blipFill>
          <p:spPr bwMode="auto">
            <a:xfrm>
              <a:off x="7162800" y="3306410"/>
              <a:ext cx="1733550" cy="1875190"/>
            </a:xfrm>
            <a:prstGeom prst="rect">
              <a:avLst/>
            </a:prstGeom>
            <a:noFill/>
            <a:ln w="9525">
              <a:noFill/>
              <a:miter lim="800000"/>
              <a:headEnd/>
              <a:tailEnd/>
            </a:ln>
            <a:scene3d>
              <a:camera prst="orthographicFront"/>
              <a:lightRig rig="threePt" dir="t"/>
            </a:scene3d>
            <a:sp3d>
              <a:bevelT/>
            </a:sp3d>
          </p:spPr>
        </p:pic>
        <p:sp>
          <p:nvSpPr>
            <p:cNvPr id="63505" name="Rectangle 9"/>
            <p:cNvSpPr>
              <a:spLocks noChangeArrowheads="1"/>
            </p:cNvSpPr>
            <p:nvPr/>
          </p:nvSpPr>
          <p:spPr bwMode="auto">
            <a:xfrm>
              <a:off x="533400" y="2008188"/>
              <a:ext cx="8001000" cy="738664"/>
            </a:xfrm>
            <a:prstGeom prst="rect">
              <a:avLst/>
            </a:prstGeom>
            <a:noFill/>
            <a:ln w="9525">
              <a:noFill/>
              <a:miter lim="800000"/>
              <a:headEnd/>
              <a:tailEnd/>
            </a:ln>
          </p:spPr>
          <p:txBody>
            <a:bodyPr>
              <a:spAutoFit/>
            </a:bodyPr>
            <a:lstStyle/>
            <a:p>
              <a:pPr marL="457200" indent="-457200" algn="just">
                <a:lnSpc>
                  <a:spcPct val="150000"/>
                </a:lnSpc>
                <a:spcAft>
                  <a:spcPts val="600"/>
                </a:spcAft>
                <a:buFont typeface="Arial" charset="0"/>
                <a:buChar char="•"/>
              </a:pPr>
              <a:r>
                <a:rPr lang="en-US" sz="2800" b="0">
                  <a:latin typeface="Calibri" pitchFamily="34" charset="0"/>
                </a:rPr>
                <a:t>Mushroom gun shot into the head* </a:t>
              </a:r>
            </a:p>
          </p:txBody>
        </p:sp>
        <p:cxnSp>
          <p:nvCxnSpPr>
            <p:cNvPr id="63506" name="Straight Arrow Connector 4"/>
            <p:cNvCxnSpPr>
              <a:cxnSpLocks noChangeShapeType="1"/>
            </p:cNvCxnSpPr>
            <p:nvPr/>
          </p:nvCxnSpPr>
          <p:spPr bwMode="auto">
            <a:xfrm>
              <a:off x="5867400" y="2514600"/>
              <a:ext cx="1266825" cy="1295398"/>
            </a:xfrm>
            <a:prstGeom prst="straightConnector1">
              <a:avLst/>
            </a:prstGeom>
            <a:noFill/>
            <a:ln w="9525" algn="ctr">
              <a:solidFill>
                <a:srgbClr val="FF0000"/>
              </a:solidFill>
              <a:round/>
              <a:headEnd/>
              <a:tailEnd type="arrow" w="med" len="med"/>
            </a:ln>
          </p:spPr>
        </p:cxnSp>
      </p:grpSp>
      <p:sp>
        <p:nvSpPr>
          <p:cNvPr id="42" name="Rectangle 18"/>
          <p:cNvSpPr>
            <a:spLocks noChangeArrowheads="1"/>
          </p:cNvSpPr>
          <p:nvPr/>
        </p:nvSpPr>
        <p:spPr bwMode="auto">
          <a:xfrm>
            <a:off x="457200" y="4286250"/>
            <a:ext cx="3505200" cy="1200150"/>
          </a:xfrm>
          <a:prstGeom prst="rect">
            <a:avLst/>
          </a:prstGeom>
          <a:noFill/>
          <a:ln w="9525">
            <a:noFill/>
            <a:miter lim="800000"/>
            <a:headEnd/>
            <a:tailEnd/>
          </a:ln>
        </p:spPr>
        <p:txBody>
          <a:bodyPr>
            <a:spAutoFit/>
          </a:bodyPr>
          <a:lstStyle/>
          <a:p>
            <a:pPr marL="457200" indent="-396875">
              <a:spcAft>
                <a:spcPts val="600"/>
              </a:spcAft>
              <a:buFont typeface="Wingdings 2" pitchFamily="18" charset="2"/>
              <a:buChar char=""/>
            </a:pPr>
            <a:r>
              <a:rPr lang="en-US" sz="2400" b="0">
                <a:latin typeface="Calibri" pitchFamily="34" charset="0"/>
              </a:rPr>
              <a:t>Controlled atmosphere Killing (CAK)              using gas mixtures. </a:t>
            </a:r>
          </a:p>
        </p:txBody>
      </p:sp>
      <p:sp>
        <p:nvSpPr>
          <p:cNvPr id="63494" name="Rectangle 4"/>
          <p:cNvSpPr>
            <a:spLocks noChangeArrowheads="1"/>
          </p:cNvSpPr>
          <p:nvPr/>
        </p:nvSpPr>
        <p:spPr bwMode="auto">
          <a:xfrm>
            <a:off x="76200" y="6096000"/>
            <a:ext cx="2819400" cy="646113"/>
          </a:xfrm>
          <a:prstGeom prst="rect">
            <a:avLst/>
          </a:prstGeom>
          <a:noFill/>
          <a:ln w="9525">
            <a:noFill/>
            <a:miter lim="800000"/>
            <a:headEnd/>
            <a:tailEnd/>
          </a:ln>
        </p:spPr>
        <p:txBody>
          <a:bodyPr>
            <a:spAutoFit/>
          </a:bodyPr>
          <a:lstStyle/>
          <a:p>
            <a:r>
              <a:rPr lang="en-US" b="0">
                <a:latin typeface="Calibri" pitchFamily="34" charset="0"/>
              </a:rPr>
              <a:t>*Percussion stunning ,or air gun stunning</a:t>
            </a:r>
          </a:p>
        </p:txBody>
      </p:sp>
      <p:grpSp>
        <p:nvGrpSpPr>
          <p:cNvPr id="4" name="Group 12"/>
          <p:cNvGrpSpPr>
            <a:grpSpLocks/>
          </p:cNvGrpSpPr>
          <p:nvPr/>
        </p:nvGrpSpPr>
        <p:grpSpPr bwMode="auto">
          <a:xfrm>
            <a:off x="457200" y="2654300"/>
            <a:ext cx="8353425" cy="4051300"/>
            <a:chOff x="457200" y="2654299"/>
            <a:chExt cx="8353425" cy="4051301"/>
          </a:xfrm>
        </p:grpSpPr>
        <p:sp>
          <p:nvSpPr>
            <p:cNvPr id="63501" name="Rectangle 12"/>
            <p:cNvSpPr>
              <a:spLocks noChangeArrowheads="1"/>
            </p:cNvSpPr>
            <p:nvPr/>
          </p:nvSpPr>
          <p:spPr bwMode="auto">
            <a:xfrm>
              <a:off x="457200" y="2654299"/>
              <a:ext cx="8001000" cy="738664"/>
            </a:xfrm>
            <a:prstGeom prst="rect">
              <a:avLst/>
            </a:prstGeom>
            <a:noFill/>
            <a:ln w="9525">
              <a:noFill/>
              <a:miter lim="800000"/>
              <a:headEnd/>
              <a:tailEnd/>
            </a:ln>
          </p:spPr>
          <p:txBody>
            <a:bodyPr>
              <a:spAutoFit/>
            </a:bodyPr>
            <a:lstStyle/>
            <a:p>
              <a:pPr marL="457200" indent="-396875">
                <a:lnSpc>
                  <a:spcPct val="150000"/>
                </a:lnSpc>
                <a:spcAft>
                  <a:spcPts val="600"/>
                </a:spcAft>
                <a:buFont typeface="Wingdings 2" pitchFamily="18" charset="2"/>
                <a:buChar char=""/>
              </a:pPr>
              <a:r>
                <a:rPr lang="en-US" sz="2800" b="0">
                  <a:latin typeface="Calibri" pitchFamily="34" charset="0"/>
                </a:rPr>
                <a:t>Electric stunning using a water-bath  </a:t>
              </a:r>
            </a:p>
          </p:txBody>
        </p:sp>
        <p:pic>
          <p:nvPicPr>
            <p:cNvPr id="63502" name="Picture 5"/>
            <p:cNvPicPr>
              <a:picLocks noChangeAspect="1" noChangeArrowheads="1"/>
            </p:cNvPicPr>
            <p:nvPr/>
          </p:nvPicPr>
          <p:blipFill>
            <a:blip r:embed="rId4"/>
            <a:srcRect/>
            <a:stretch>
              <a:fillRect/>
            </a:stretch>
          </p:blipFill>
          <p:spPr bwMode="auto">
            <a:xfrm>
              <a:off x="7134225" y="5410200"/>
              <a:ext cx="1676400" cy="1295400"/>
            </a:xfrm>
            <a:prstGeom prst="rect">
              <a:avLst/>
            </a:prstGeom>
            <a:noFill/>
            <a:ln w="9525">
              <a:noFill/>
              <a:miter lim="800000"/>
              <a:headEnd/>
              <a:tailEnd/>
            </a:ln>
          </p:spPr>
        </p:pic>
        <p:cxnSp>
          <p:nvCxnSpPr>
            <p:cNvPr id="63503" name="Straight Arrow Connector 4"/>
            <p:cNvCxnSpPr>
              <a:cxnSpLocks noChangeShapeType="1"/>
            </p:cNvCxnSpPr>
            <p:nvPr/>
          </p:nvCxnSpPr>
          <p:spPr bwMode="auto">
            <a:xfrm>
              <a:off x="6019800" y="3162299"/>
              <a:ext cx="1114425" cy="2247901"/>
            </a:xfrm>
            <a:prstGeom prst="straightConnector1">
              <a:avLst/>
            </a:prstGeom>
            <a:noFill/>
            <a:ln w="9525" algn="ctr">
              <a:solidFill>
                <a:srgbClr val="FF0000"/>
              </a:solidFill>
              <a:round/>
              <a:headEnd/>
              <a:tailEnd type="arrow" w="med" len="med"/>
            </a:ln>
          </p:spPr>
        </p:cxnSp>
      </p:grpSp>
      <p:grpSp>
        <p:nvGrpSpPr>
          <p:cNvPr id="5" name="Group 14"/>
          <p:cNvGrpSpPr>
            <a:grpSpLocks/>
          </p:cNvGrpSpPr>
          <p:nvPr/>
        </p:nvGrpSpPr>
        <p:grpSpPr bwMode="auto">
          <a:xfrm>
            <a:off x="457200" y="3303588"/>
            <a:ext cx="8001000" cy="3421062"/>
            <a:chOff x="457200" y="3303590"/>
            <a:chExt cx="8001000" cy="3420403"/>
          </a:xfrm>
        </p:grpSpPr>
        <p:sp>
          <p:nvSpPr>
            <p:cNvPr id="63497" name="Rectangle 16"/>
            <p:cNvSpPr>
              <a:spLocks noChangeArrowheads="1"/>
            </p:cNvSpPr>
            <p:nvPr/>
          </p:nvSpPr>
          <p:spPr bwMode="auto">
            <a:xfrm>
              <a:off x="457200" y="3303590"/>
              <a:ext cx="8001000" cy="738522"/>
            </a:xfrm>
            <a:prstGeom prst="rect">
              <a:avLst/>
            </a:prstGeom>
            <a:noFill/>
            <a:ln w="9525">
              <a:noFill/>
              <a:miter lim="800000"/>
              <a:headEnd/>
              <a:tailEnd/>
            </a:ln>
          </p:spPr>
          <p:txBody>
            <a:bodyPr>
              <a:spAutoFit/>
            </a:bodyPr>
            <a:lstStyle/>
            <a:p>
              <a:pPr marL="457200" indent="-396875">
                <a:lnSpc>
                  <a:spcPct val="150000"/>
                </a:lnSpc>
                <a:spcAft>
                  <a:spcPts val="600"/>
                </a:spcAft>
                <a:buFont typeface="Wingdings 2" pitchFamily="18" charset="2"/>
                <a:buChar char=""/>
              </a:pPr>
              <a:r>
                <a:rPr lang="en-US" sz="2800" b="0">
                  <a:latin typeface="Calibri" pitchFamily="34" charset="0"/>
                </a:rPr>
                <a:t>Electric shock</a:t>
              </a:r>
            </a:p>
          </p:txBody>
        </p:sp>
        <p:pic>
          <p:nvPicPr>
            <p:cNvPr id="63498" name="Picture 8" descr="http://www.jarvissouthafrica.co.za/images/electric%20stunning.jpg"/>
            <p:cNvPicPr>
              <a:picLocks noChangeAspect="1" noChangeArrowheads="1"/>
            </p:cNvPicPr>
            <p:nvPr/>
          </p:nvPicPr>
          <p:blipFill>
            <a:blip r:embed="rId5"/>
            <a:srcRect/>
            <a:stretch>
              <a:fillRect/>
            </a:stretch>
          </p:blipFill>
          <p:spPr bwMode="auto">
            <a:xfrm>
              <a:off x="5257800" y="5391807"/>
              <a:ext cx="1284743" cy="1332186"/>
            </a:xfrm>
            <a:prstGeom prst="rect">
              <a:avLst/>
            </a:prstGeom>
            <a:noFill/>
            <a:ln w="9525">
              <a:noFill/>
              <a:miter lim="800000"/>
              <a:headEnd/>
              <a:tailEnd/>
            </a:ln>
          </p:spPr>
        </p:pic>
        <p:pic>
          <p:nvPicPr>
            <p:cNvPr id="63499" name="Picture 7"/>
            <p:cNvPicPr>
              <a:picLocks noChangeAspect="1" noChangeArrowheads="1"/>
            </p:cNvPicPr>
            <p:nvPr/>
          </p:nvPicPr>
          <p:blipFill>
            <a:blip r:embed="rId6"/>
            <a:srcRect/>
            <a:stretch>
              <a:fillRect/>
            </a:stretch>
          </p:blipFill>
          <p:spPr bwMode="auto">
            <a:xfrm>
              <a:off x="3352800" y="5383186"/>
              <a:ext cx="1828800" cy="1322413"/>
            </a:xfrm>
            <a:prstGeom prst="rect">
              <a:avLst/>
            </a:prstGeom>
            <a:noFill/>
            <a:ln w="9525">
              <a:noFill/>
              <a:miter lim="800000"/>
              <a:headEnd/>
              <a:tailEnd/>
            </a:ln>
          </p:spPr>
        </p:pic>
        <p:cxnSp>
          <p:nvCxnSpPr>
            <p:cNvPr id="63500" name="Straight Arrow Connector 4"/>
            <p:cNvCxnSpPr>
              <a:cxnSpLocks noChangeShapeType="1"/>
            </p:cNvCxnSpPr>
            <p:nvPr/>
          </p:nvCxnSpPr>
          <p:spPr bwMode="auto">
            <a:xfrm>
              <a:off x="3124200" y="3886200"/>
              <a:ext cx="2057400" cy="1496986"/>
            </a:xfrm>
            <a:prstGeom prst="straightConnector1">
              <a:avLst/>
            </a:prstGeom>
            <a:noFill/>
            <a:ln w="9525" algn="ctr">
              <a:solidFill>
                <a:srgbClr val="FF0000"/>
              </a:solidFill>
              <a:round/>
              <a:headEnd/>
              <a:tailEnd type="arrow" w="med" len="med"/>
            </a:ln>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381000" y="304800"/>
            <a:ext cx="8305800" cy="1317625"/>
          </a:xfrm>
          <a:prstGeom prst="rect">
            <a:avLst/>
          </a:prstGeom>
          <a:noFill/>
          <a:ln w="76200">
            <a:solidFill>
              <a:srgbClr val="00B050"/>
            </a:solidFill>
            <a:miter lim="800000"/>
            <a:headEnd/>
            <a:tailEnd/>
          </a:ln>
        </p:spPr>
        <p:txBody>
          <a:bodyPr>
            <a:spAutoFit/>
          </a:bodyPr>
          <a:lstStyle/>
          <a:p>
            <a:pPr marL="285750" indent="-285750" algn="just">
              <a:lnSpc>
                <a:spcPct val="150000"/>
              </a:lnSpc>
              <a:spcAft>
                <a:spcPts val="1200"/>
              </a:spcAft>
              <a:buFont typeface="Courier New" pitchFamily="49" charset="0"/>
              <a:buChar char="o"/>
            </a:pPr>
            <a:r>
              <a:rPr lang="en-US" sz="2800" b="0">
                <a:latin typeface="Calibri" pitchFamily="34" charset="0"/>
              </a:rPr>
              <a:t>All of these methods can have: </a:t>
            </a:r>
            <a:r>
              <a:rPr lang="en-US" sz="2800">
                <a:latin typeface="Calibri" pitchFamily="34" charset="0"/>
              </a:rPr>
              <a:t>adverse health effects</a:t>
            </a:r>
            <a:r>
              <a:rPr lang="en-US" sz="2800" baseline="30000">
                <a:solidFill>
                  <a:srgbClr val="FF0000"/>
                </a:solidFill>
                <a:latin typeface="Calibri" pitchFamily="34" charset="0"/>
              </a:rPr>
              <a:t>1</a:t>
            </a:r>
            <a:r>
              <a:rPr lang="en-US" sz="2800" b="0">
                <a:latin typeface="Calibri" pitchFamily="34" charset="0"/>
              </a:rPr>
              <a:t> and </a:t>
            </a:r>
            <a:r>
              <a:rPr lang="en-US" sz="2800">
                <a:latin typeface="Calibri" pitchFamily="34" charset="0"/>
              </a:rPr>
              <a:t>downgrade meat quality</a:t>
            </a:r>
            <a:r>
              <a:rPr lang="en-US" sz="2800" baseline="30000">
                <a:solidFill>
                  <a:srgbClr val="FF0000"/>
                </a:solidFill>
                <a:latin typeface="Calibri" pitchFamily="34" charset="0"/>
              </a:rPr>
              <a:t>2</a:t>
            </a:r>
            <a:r>
              <a:rPr lang="en-US" sz="2800" b="0">
                <a:latin typeface="Calibri" pitchFamily="34" charset="0"/>
              </a:rPr>
              <a:t>. *</a:t>
            </a:r>
          </a:p>
        </p:txBody>
      </p:sp>
      <p:sp>
        <p:nvSpPr>
          <p:cNvPr id="3" name="Rectangle 4"/>
          <p:cNvSpPr>
            <a:spLocks noChangeArrowheads="1"/>
          </p:cNvSpPr>
          <p:nvPr/>
        </p:nvSpPr>
        <p:spPr bwMode="auto">
          <a:xfrm>
            <a:off x="381000" y="1897063"/>
            <a:ext cx="8305800" cy="3970337"/>
          </a:xfrm>
          <a:prstGeom prst="rect">
            <a:avLst/>
          </a:prstGeom>
          <a:noFill/>
          <a:ln w="28575">
            <a:noFill/>
            <a:miter lim="800000"/>
            <a:headEnd/>
            <a:tailEnd/>
          </a:ln>
        </p:spPr>
        <p:txBody>
          <a:bodyPr>
            <a:spAutoFit/>
          </a:bodyPr>
          <a:lstStyle/>
          <a:p>
            <a:pPr marL="285750" indent="-285750" algn="just">
              <a:lnSpc>
                <a:spcPct val="150000"/>
              </a:lnSpc>
              <a:spcAft>
                <a:spcPts val="1200"/>
              </a:spcAft>
              <a:buFont typeface="Courier New" pitchFamily="49" charset="0"/>
              <a:buChar char="o"/>
            </a:pPr>
            <a:r>
              <a:rPr lang="en-US" sz="2800" b="0">
                <a:latin typeface="Calibri" pitchFamily="34" charset="0"/>
              </a:rPr>
              <a:t>Stunning methods causes visual effects such as bruising</a:t>
            </a:r>
            <a:r>
              <a:rPr lang="en-US" sz="2800" baseline="30000">
                <a:solidFill>
                  <a:srgbClr val="FF0000"/>
                </a:solidFill>
                <a:latin typeface="Calibri" pitchFamily="34" charset="0"/>
              </a:rPr>
              <a:t>1</a:t>
            </a:r>
            <a:r>
              <a:rPr lang="en-US" sz="2800" b="0">
                <a:latin typeface="Calibri" pitchFamily="34" charset="0"/>
              </a:rPr>
              <a:t> and hemorrhages (blood splash)</a:t>
            </a:r>
            <a:r>
              <a:rPr lang="en-US" sz="2800" baseline="30000">
                <a:solidFill>
                  <a:srgbClr val="FF0000"/>
                </a:solidFill>
                <a:latin typeface="Calibri" pitchFamily="34" charset="0"/>
              </a:rPr>
              <a:t>2</a:t>
            </a:r>
            <a:r>
              <a:rPr lang="en-US" sz="2800" b="0">
                <a:latin typeface="Calibri" pitchFamily="34" charset="0"/>
              </a:rPr>
              <a:t>, and bruising</a:t>
            </a:r>
            <a:r>
              <a:rPr lang="en-US" sz="2800" baseline="30000">
                <a:solidFill>
                  <a:srgbClr val="FF0000"/>
                </a:solidFill>
                <a:latin typeface="Calibri" pitchFamily="34" charset="0"/>
              </a:rPr>
              <a:t>3</a:t>
            </a:r>
            <a:r>
              <a:rPr lang="en-US" sz="2800" b="0">
                <a:latin typeface="Calibri" pitchFamily="34" charset="0"/>
              </a:rPr>
              <a:t>, pelt burn in sheep</a:t>
            </a:r>
            <a:r>
              <a:rPr lang="en-US" sz="2800" baseline="30000">
                <a:solidFill>
                  <a:srgbClr val="FF0000"/>
                </a:solidFill>
                <a:latin typeface="Calibri" pitchFamily="34" charset="0"/>
              </a:rPr>
              <a:t>4</a:t>
            </a:r>
            <a:r>
              <a:rPr lang="en-US" sz="2800" b="0">
                <a:latin typeface="Calibri" pitchFamily="34" charset="0"/>
              </a:rPr>
              <a:t>, bone fractures</a:t>
            </a:r>
            <a:r>
              <a:rPr lang="en-US" sz="2800" baseline="30000">
                <a:solidFill>
                  <a:srgbClr val="FF0000"/>
                </a:solidFill>
                <a:latin typeface="Calibri" pitchFamily="34" charset="0"/>
              </a:rPr>
              <a:t>5</a:t>
            </a:r>
            <a:r>
              <a:rPr lang="en-US" sz="2800" b="0">
                <a:latin typeface="Calibri" pitchFamily="34" charset="0"/>
              </a:rPr>
              <a:t>, color changes caused by Dark Firm and Dry meat, DFD</a:t>
            </a:r>
            <a:r>
              <a:rPr lang="en-US" sz="2800" baseline="30000">
                <a:solidFill>
                  <a:srgbClr val="FF0000"/>
                </a:solidFill>
                <a:latin typeface="Calibri" pitchFamily="34" charset="0"/>
              </a:rPr>
              <a:t>6</a:t>
            </a:r>
            <a:r>
              <a:rPr lang="en-US" sz="2800" b="0">
                <a:latin typeface="Calibri" pitchFamily="34" charset="0"/>
              </a:rPr>
              <a:t> as well as those manifested in eating quality such as toughness. </a:t>
            </a:r>
          </a:p>
        </p:txBody>
      </p:sp>
      <p:sp>
        <p:nvSpPr>
          <p:cNvPr id="64516" name="Rectangle 5"/>
          <p:cNvSpPr>
            <a:spLocks noChangeArrowheads="1"/>
          </p:cNvSpPr>
          <p:nvPr/>
        </p:nvSpPr>
        <p:spPr bwMode="auto">
          <a:xfrm>
            <a:off x="685800" y="6019800"/>
            <a:ext cx="8001000" cy="646113"/>
          </a:xfrm>
          <a:prstGeom prst="rect">
            <a:avLst/>
          </a:prstGeom>
          <a:noFill/>
          <a:ln w="9525">
            <a:noFill/>
            <a:miter lim="800000"/>
            <a:headEnd/>
            <a:tailEnd/>
          </a:ln>
        </p:spPr>
        <p:txBody>
          <a:bodyPr>
            <a:spAutoFit/>
          </a:bodyPr>
          <a:lstStyle/>
          <a:p>
            <a:pPr>
              <a:lnSpc>
                <a:spcPct val="150000"/>
              </a:lnSpc>
            </a:pPr>
            <a:r>
              <a:rPr lang="en-US" sz="800">
                <a:latin typeface="Calibri" pitchFamily="34" charset="0"/>
              </a:rPr>
              <a:t>* Effects of slaughter method on carcass and meat characteristics in the meat of cattle and sheep, Dr M.Haluk ANIL, http://www.eblex.org.uk/wp/wp-content/uploads/2013/04/slaughter_and_meat_quality_feb_2012-final-report.pdf </a:t>
            </a:r>
          </a:p>
          <a:p>
            <a:pPr>
              <a:lnSpc>
                <a:spcPct val="150000"/>
              </a:lnSpc>
            </a:pPr>
            <a:r>
              <a:rPr lang="en-US" sz="800">
                <a:latin typeface="Calibri" pitchFamily="34" charset="0"/>
              </a:rPr>
              <a:t>** Private conversations</a:t>
            </a:r>
          </a:p>
        </p:txBody>
      </p:sp>
      <p:pic>
        <p:nvPicPr>
          <p:cNvPr id="64517" name="Picture 2" descr="C:\Users\hmazeedi\AppData\Local\Microsoft\Windows\Temporary Internet Files\Content.IE5\121AFAZF\penetrative captive bolt stun.jpg"/>
          <p:cNvPicPr>
            <a:picLocks noChangeAspect="1" noChangeArrowheads="1"/>
          </p:cNvPicPr>
          <p:nvPr/>
        </p:nvPicPr>
        <p:blipFill>
          <a:blip r:embed="rId2"/>
          <a:srcRect/>
          <a:stretch>
            <a:fillRect/>
          </a:stretch>
        </p:blipFill>
        <p:spPr bwMode="auto">
          <a:xfrm>
            <a:off x="8077200" y="5943600"/>
            <a:ext cx="5715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381000" y="482600"/>
            <a:ext cx="8305800" cy="1319213"/>
          </a:xfrm>
          <a:prstGeom prst="rect">
            <a:avLst/>
          </a:prstGeom>
          <a:noFill/>
          <a:ln w="28575">
            <a:noFill/>
            <a:miter lim="800000"/>
            <a:headEnd/>
            <a:tailEnd/>
          </a:ln>
        </p:spPr>
        <p:txBody>
          <a:bodyPr>
            <a:spAutoFit/>
          </a:bodyPr>
          <a:lstStyle/>
          <a:p>
            <a:pPr marL="285750" indent="-285750" algn="just">
              <a:lnSpc>
                <a:spcPct val="150000"/>
              </a:lnSpc>
              <a:spcAft>
                <a:spcPts val="1200"/>
              </a:spcAft>
              <a:buFont typeface="Courier New" pitchFamily="49" charset="0"/>
              <a:buChar char="o"/>
            </a:pPr>
            <a:r>
              <a:rPr lang="en-US" sz="2800" b="0">
                <a:latin typeface="Calibri" pitchFamily="34" charset="0"/>
              </a:rPr>
              <a:t>Bruising in cattle may occur during heavy falls after stunning.</a:t>
            </a:r>
          </a:p>
        </p:txBody>
      </p:sp>
      <p:sp>
        <p:nvSpPr>
          <p:cNvPr id="65539" name="Rectangle 5"/>
          <p:cNvSpPr>
            <a:spLocks noChangeArrowheads="1"/>
          </p:cNvSpPr>
          <p:nvPr/>
        </p:nvSpPr>
        <p:spPr bwMode="auto">
          <a:xfrm>
            <a:off x="685800" y="6019800"/>
            <a:ext cx="8001000" cy="646113"/>
          </a:xfrm>
          <a:prstGeom prst="rect">
            <a:avLst/>
          </a:prstGeom>
          <a:noFill/>
          <a:ln w="9525">
            <a:noFill/>
            <a:miter lim="800000"/>
            <a:headEnd/>
            <a:tailEnd/>
          </a:ln>
        </p:spPr>
        <p:txBody>
          <a:bodyPr>
            <a:spAutoFit/>
          </a:bodyPr>
          <a:lstStyle/>
          <a:p>
            <a:pPr>
              <a:lnSpc>
                <a:spcPct val="150000"/>
              </a:lnSpc>
            </a:pPr>
            <a:r>
              <a:rPr lang="en-US" sz="800">
                <a:latin typeface="Calibri" pitchFamily="34" charset="0"/>
              </a:rPr>
              <a:t>* Effects of slaughter method on carcass and meat characteristics in the meat of cattle and sheep, Dr M.Haluk ANIL, http://www.eblex.org.uk/wp/wp-content/uploads/2013/04/slaughter_and_meat_quality_feb_2012-final-report.pdf </a:t>
            </a:r>
          </a:p>
          <a:p>
            <a:pPr>
              <a:lnSpc>
                <a:spcPct val="150000"/>
              </a:lnSpc>
            </a:pPr>
            <a:r>
              <a:rPr lang="en-US" sz="800">
                <a:latin typeface="Calibri" pitchFamily="34" charset="0"/>
              </a:rPr>
              <a:t>** Private conversations</a:t>
            </a:r>
          </a:p>
        </p:txBody>
      </p:sp>
      <p:pic>
        <p:nvPicPr>
          <p:cNvPr id="65540" name="Picture 2" descr="C:\Users\hmazeedi\AppData\Local\Microsoft\Windows\Temporary Internet Files\Content.IE5\121AFAZF\penetrative captive bolt stun.jpg"/>
          <p:cNvPicPr>
            <a:picLocks noChangeAspect="1" noChangeArrowheads="1"/>
          </p:cNvPicPr>
          <p:nvPr/>
        </p:nvPicPr>
        <p:blipFill>
          <a:blip r:embed="rId2"/>
          <a:srcRect/>
          <a:stretch>
            <a:fillRect/>
          </a:stretch>
        </p:blipFill>
        <p:spPr bwMode="auto">
          <a:xfrm>
            <a:off x="8077200" y="5943600"/>
            <a:ext cx="571500" cy="762000"/>
          </a:xfrm>
          <a:prstGeom prst="rect">
            <a:avLst/>
          </a:prstGeom>
          <a:noFill/>
          <a:ln w="9525">
            <a:noFill/>
            <a:miter lim="800000"/>
            <a:headEnd/>
            <a:tailEnd/>
          </a:ln>
        </p:spPr>
      </p:pic>
      <p:sp>
        <p:nvSpPr>
          <p:cNvPr id="8" name="Rectangle 7"/>
          <p:cNvSpPr>
            <a:spLocks noChangeArrowheads="1"/>
          </p:cNvSpPr>
          <p:nvPr/>
        </p:nvSpPr>
        <p:spPr bwMode="auto">
          <a:xfrm>
            <a:off x="381000" y="2122488"/>
            <a:ext cx="8305800" cy="2678112"/>
          </a:xfrm>
          <a:prstGeom prst="rect">
            <a:avLst/>
          </a:prstGeom>
          <a:noFill/>
          <a:ln w="28575">
            <a:noFill/>
            <a:miter lim="800000"/>
            <a:headEnd/>
            <a:tailEnd/>
          </a:ln>
        </p:spPr>
        <p:txBody>
          <a:bodyPr>
            <a:spAutoFit/>
          </a:bodyPr>
          <a:lstStyle/>
          <a:p>
            <a:pPr marL="285750" indent="-285750" algn="just">
              <a:lnSpc>
                <a:spcPct val="150000"/>
              </a:lnSpc>
              <a:spcAft>
                <a:spcPts val="1200"/>
              </a:spcAft>
              <a:buFont typeface="Courier New" pitchFamily="49" charset="0"/>
              <a:buChar char="o"/>
            </a:pPr>
            <a:r>
              <a:rPr lang="en-US" sz="2800" b="0">
                <a:latin typeface="Calibri" pitchFamily="34" charset="0"/>
              </a:rPr>
              <a:t>During electrical stunning blood pressure changes, and convulsions can cause ruptures and hemorrhages where </a:t>
            </a:r>
            <a:r>
              <a:rPr lang="en-US" sz="2800">
                <a:solidFill>
                  <a:srgbClr val="FF0000"/>
                </a:solidFill>
                <a:latin typeface="Calibri" pitchFamily="34" charset="0"/>
              </a:rPr>
              <a:t>blood leak out of:</a:t>
            </a:r>
            <a:r>
              <a:rPr lang="en-US" sz="2800">
                <a:latin typeface="Calibri" pitchFamily="34" charset="0"/>
              </a:rPr>
              <a:t> vessels</a:t>
            </a:r>
            <a:r>
              <a:rPr lang="en-US" sz="2800" baseline="30000">
                <a:solidFill>
                  <a:srgbClr val="FF0000"/>
                </a:solidFill>
                <a:latin typeface="Calibri" pitchFamily="34" charset="0"/>
              </a:rPr>
              <a:t>1</a:t>
            </a:r>
            <a:r>
              <a:rPr lang="en-US" sz="2800" b="0">
                <a:solidFill>
                  <a:srgbClr val="FF0000"/>
                </a:solidFill>
                <a:latin typeface="Calibri" pitchFamily="34" charset="0"/>
              </a:rPr>
              <a:t> </a:t>
            </a:r>
            <a:r>
              <a:rPr lang="en-US" sz="2800">
                <a:latin typeface="Calibri" pitchFamily="34" charset="0"/>
              </a:rPr>
              <a:t>and small veins</a:t>
            </a:r>
            <a:r>
              <a:rPr lang="en-US" sz="2800" baseline="30000">
                <a:solidFill>
                  <a:srgbClr val="FF0000"/>
                </a:solidFill>
                <a:latin typeface="Calibri" pitchFamily="34" charset="0"/>
              </a:rPr>
              <a:t>2</a:t>
            </a:r>
            <a:r>
              <a:rPr lang="en-US" sz="2800" b="0">
                <a:latin typeface="Calibri" pitchFamily="34" charset="0"/>
              </a:rPr>
              <a:t> </a:t>
            </a:r>
            <a:r>
              <a:rPr lang="en-US" sz="2800">
                <a:solidFill>
                  <a:srgbClr val="C00000"/>
                </a:solidFill>
                <a:latin typeface="Calibri" pitchFamily="34" charset="0"/>
              </a:rPr>
              <a:t>into the muscle</a:t>
            </a:r>
            <a:r>
              <a:rPr lang="en-US" sz="2800" b="0">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381000" y="334963"/>
            <a:ext cx="8305800" cy="3257550"/>
          </a:xfrm>
          <a:prstGeom prst="rect">
            <a:avLst/>
          </a:prstGeom>
          <a:noFill/>
          <a:ln w="28575">
            <a:noFill/>
            <a:miter lim="800000"/>
            <a:headEnd/>
            <a:tailEnd/>
          </a:ln>
        </p:spPr>
        <p:txBody>
          <a:bodyPr>
            <a:spAutoFit/>
          </a:bodyPr>
          <a:lstStyle/>
          <a:p>
            <a:pPr marL="285750" indent="-285750" algn="just">
              <a:lnSpc>
                <a:spcPct val="150000"/>
              </a:lnSpc>
              <a:spcAft>
                <a:spcPts val="1200"/>
              </a:spcAft>
              <a:buFont typeface="Courier New" pitchFamily="49" charset="0"/>
              <a:buChar char="o"/>
            </a:pPr>
            <a:r>
              <a:rPr lang="en-US" sz="2800" b="0">
                <a:latin typeface="Calibri" pitchFamily="34" charset="0"/>
              </a:rPr>
              <a:t>stunning methods may also have effects on animal welfare  (i.e. causes pain to the live animal/birds)</a:t>
            </a:r>
            <a:r>
              <a:rPr lang="en-US" sz="2800" baseline="30000">
                <a:solidFill>
                  <a:srgbClr val="FF0000"/>
                </a:solidFill>
                <a:latin typeface="Calibri" pitchFamily="34" charset="0"/>
              </a:rPr>
              <a:t> 1</a:t>
            </a:r>
            <a:r>
              <a:rPr lang="en-US" sz="2800" b="0">
                <a:latin typeface="Calibri" pitchFamily="34" charset="0"/>
              </a:rPr>
              <a:t> , as well as on public health</a:t>
            </a:r>
            <a:r>
              <a:rPr lang="en-US" sz="2800" baseline="30000">
                <a:solidFill>
                  <a:srgbClr val="FF0000"/>
                </a:solidFill>
                <a:latin typeface="Calibri" pitchFamily="34" charset="0"/>
              </a:rPr>
              <a:t>2</a:t>
            </a:r>
            <a:r>
              <a:rPr lang="en-US" sz="2800" b="0">
                <a:latin typeface="Calibri" pitchFamily="34" charset="0"/>
              </a:rPr>
              <a:t> especially as a result of the BSE threat this </a:t>
            </a:r>
            <a:r>
              <a:rPr lang="en-US" sz="2800" b="0">
                <a:solidFill>
                  <a:srgbClr val="0033CC"/>
                </a:solidFill>
                <a:latin typeface="Calibri" pitchFamily="34" charset="0"/>
              </a:rPr>
              <a:t>was based on studies using experimental contamination with marker bacteria. </a:t>
            </a:r>
          </a:p>
        </p:txBody>
      </p:sp>
      <p:sp>
        <p:nvSpPr>
          <p:cNvPr id="5" name="Rectangle 4"/>
          <p:cNvSpPr>
            <a:spLocks noChangeArrowheads="1"/>
          </p:cNvSpPr>
          <p:nvPr/>
        </p:nvSpPr>
        <p:spPr bwMode="auto">
          <a:xfrm>
            <a:off x="381000" y="3827463"/>
            <a:ext cx="8305800" cy="1963737"/>
          </a:xfrm>
          <a:prstGeom prst="rect">
            <a:avLst/>
          </a:prstGeom>
          <a:noFill/>
          <a:ln w="28575">
            <a:noFill/>
            <a:miter lim="800000"/>
            <a:headEnd/>
            <a:tailEnd/>
          </a:ln>
        </p:spPr>
        <p:txBody>
          <a:bodyPr>
            <a:spAutoFit/>
          </a:bodyPr>
          <a:lstStyle/>
          <a:p>
            <a:pPr marL="285750" indent="-285750" algn="just">
              <a:lnSpc>
                <a:spcPct val="150000"/>
              </a:lnSpc>
              <a:spcAft>
                <a:spcPts val="1200"/>
              </a:spcAft>
              <a:buFont typeface="Courier New" pitchFamily="49" charset="0"/>
              <a:buChar char="o"/>
            </a:pPr>
            <a:r>
              <a:rPr lang="en-US" sz="2800" b="0">
                <a:latin typeface="Calibri" pitchFamily="34" charset="0"/>
              </a:rPr>
              <a:t>Stunning methods may ultimately lead to </a:t>
            </a:r>
            <a:r>
              <a:rPr lang="en-US" sz="2800">
                <a:solidFill>
                  <a:srgbClr val="C00000"/>
                </a:solidFill>
                <a:latin typeface="Calibri" pitchFamily="34" charset="0"/>
              </a:rPr>
              <a:t>animal</a:t>
            </a:r>
            <a:r>
              <a:rPr lang="en-US" sz="2800" b="0">
                <a:latin typeface="Calibri" pitchFamily="34" charset="0"/>
              </a:rPr>
              <a:t> death within a period of time that varies between one animal to another animal </a:t>
            </a:r>
            <a:r>
              <a:rPr lang="en-US" sz="2800">
                <a:solidFill>
                  <a:srgbClr val="FF3300"/>
                </a:solidFill>
                <a:latin typeface="Calibri" pitchFamily="34" charset="0"/>
              </a:rPr>
              <a:t>from minutes - days</a:t>
            </a:r>
            <a:r>
              <a:rPr lang="en-US" sz="2800" b="0">
                <a:latin typeface="Calibri" pitchFamily="34" charset="0"/>
              </a:rPr>
              <a:t>. **</a:t>
            </a:r>
          </a:p>
        </p:txBody>
      </p:sp>
      <p:sp>
        <p:nvSpPr>
          <p:cNvPr id="66564" name="Rectangle 7"/>
          <p:cNvSpPr>
            <a:spLocks noChangeArrowheads="1"/>
          </p:cNvSpPr>
          <p:nvPr/>
        </p:nvSpPr>
        <p:spPr bwMode="auto">
          <a:xfrm>
            <a:off x="685800" y="6019800"/>
            <a:ext cx="8001000" cy="646113"/>
          </a:xfrm>
          <a:prstGeom prst="rect">
            <a:avLst/>
          </a:prstGeom>
          <a:noFill/>
          <a:ln w="9525">
            <a:noFill/>
            <a:miter lim="800000"/>
            <a:headEnd/>
            <a:tailEnd/>
          </a:ln>
        </p:spPr>
        <p:txBody>
          <a:bodyPr>
            <a:spAutoFit/>
          </a:bodyPr>
          <a:lstStyle/>
          <a:p>
            <a:pPr>
              <a:lnSpc>
                <a:spcPct val="150000"/>
              </a:lnSpc>
            </a:pPr>
            <a:r>
              <a:rPr lang="en-US" sz="800">
                <a:latin typeface="Calibri" pitchFamily="34" charset="0"/>
              </a:rPr>
              <a:t>* Effects of slaughter method on carcass and meat characteristics in the meat of cattle and sheep, Dr M.Haluk ANIL, http://www.eblex.org.uk/wp/wp-content/uploads/2013/04/slaughter_and_meat_quality_feb_2012-final-report.pdf </a:t>
            </a:r>
          </a:p>
          <a:p>
            <a:pPr>
              <a:lnSpc>
                <a:spcPct val="150000"/>
              </a:lnSpc>
            </a:pPr>
            <a:r>
              <a:rPr lang="en-US" sz="800">
                <a:latin typeface="Calibri" pitchFamily="34" charset="0"/>
              </a:rPr>
              <a:t>** Private conversations</a:t>
            </a:r>
          </a:p>
        </p:txBody>
      </p:sp>
      <p:pic>
        <p:nvPicPr>
          <p:cNvPr id="66565" name="Picture 2" descr="C:\Users\hmazeedi\AppData\Local\Microsoft\Windows\Temporary Internet Files\Content.IE5\121AFAZF\penetrative captive bolt stun.jpg"/>
          <p:cNvPicPr>
            <a:picLocks noChangeAspect="1" noChangeArrowheads="1"/>
          </p:cNvPicPr>
          <p:nvPr/>
        </p:nvPicPr>
        <p:blipFill>
          <a:blip r:embed="rId2"/>
          <a:srcRect/>
          <a:stretch>
            <a:fillRect/>
          </a:stretch>
        </p:blipFill>
        <p:spPr bwMode="auto">
          <a:xfrm>
            <a:off x="8077200" y="5943600"/>
            <a:ext cx="5715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ChangeArrowheads="1"/>
          </p:cNvSpPr>
          <p:nvPr/>
        </p:nvSpPr>
        <p:spPr bwMode="auto">
          <a:xfrm>
            <a:off x="533400" y="447675"/>
            <a:ext cx="8229600" cy="2678113"/>
          </a:xfrm>
          <a:prstGeom prst="rect">
            <a:avLst/>
          </a:prstGeom>
          <a:solidFill>
            <a:srgbClr val="002060"/>
          </a:solidFill>
          <a:ln w="9525">
            <a:noFill/>
            <a:miter lim="800000"/>
            <a:headEnd/>
            <a:tailEnd/>
          </a:ln>
        </p:spPr>
        <p:txBody>
          <a:bodyPr>
            <a:spAutoFit/>
          </a:bodyPr>
          <a:lstStyle/>
          <a:p>
            <a:pPr algn="just">
              <a:lnSpc>
                <a:spcPct val="150000"/>
              </a:lnSpc>
            </a:pPr>
            <a:r>
              <a:rPr lang="en-US" sz="2800" b="0">
                <a:solidFill>
                  <a:schemeClr val="bg1"/>
                </a:solidFill>
                <a:latin typeface="Times New Roman" pitchFamily="18" charset="0"/>
                <a:cs typeface="Times New Roman" pitchFamily="18" charset="0"/>
              </a:rPr>
              <a:t>At higher stunning frequencies (1500Hz) chickens </a:t>
            </a:r>
            <a:r>
              <a:rPr lang="en-US" sz="2800" b="0" u="sng">
                <a:solidFill>
                  <a:schemeClr val="bg1"/>
                </a:solidFill>
                <a:latin typeface="Times New Roman" pitchFamily="18" charset="0"/>
                <a:cs typeface="Times New Roman" pitchFamily="18" charset="0"/>
              </a:rPr>
              <a:t>will recover back</a:t>
            </a:r>
            <a:r>
              <a:rPr lang="en-US" sz="2800" b="0">
                <a:solidFill>
                  <a:schemeClr val="bg1"/>
                </a:solidFill>
                <a:latin typeface="Times New Roman" pitchFamily="18" charset="0"/>
                <a:cs typeface="Times New Roman" pitchFamily="18" charset="0"/>
              </a:rPr>
              <a:t> to clear signs of life that is breathing and moving </a:t>
            </a:r>
            <a:r>
              <a:rPr lang="en-US" sz="2800" u="sng">
                <a:solidFill>
                  <a:schemeClr val="bg1"/>
                </a:solidFill>
                <a:latin typeface="Times New Roman" pitchFamily="18" charset="0"/>
                <a:cs typeface="Times New Roman" pitchFamily="18" charset="0"/>
              </a:rPr>
              <a:t>after</a:t>
            </a:r>
            <a:r>
              <a:rPr lang="en-US" sz="2800" b="0">
                <a:solidFill>
                  <a:schemeClr val="bg1"/>
                </a:solidFill>
                <a:latin typeface="Times New Roman" pitchFamily="18" charset="0"/>
                <a:cs typeface="Times New Roman" pitchFamily="18" charset="0"/>
              </a:rPr>
              <a:t> 16 seconds and 57 seconds respectively after stunning*.</a:t>
            </a:r>
          </a:p>
        </p:txBody>
      </p:sp>
      <p:sp>
        <p:nvSpPr>
          <p:cNvPr id="67587" name="Rectangle 1"/>
          <p:cNvSpPr>
            <a:spLocks noChangeArrowheads="1"/>
          </p:cNvSpPr>
          <p:nvPr/>
        </p:nvSpPr>
        <p:spPr bwMode="auto">
          <a:xfrm>
            <a:off x="76200" y="6181725"/>
            <a:ext cx="8915400" cy="523875"/>
          </a:xfrm>
          <a:prstGeom prst="rect">
            <a:avLst/>
          </a:prstGeom>
          <a:noFill/>
          <a:ln w="9525">
            <a:noFill/>
            <a:miter lim="800000"/>
            <a:headEnd/>
            <a:tailEnd/>
          </a:ln>
        </p:spPr>
        <p:txBody>
          <a:bodyPr anchor="ctr">
            <a:spAutoFit/>
          </a:bodyPr>
          <a:lstStyle/>
          <a:p>
            <a:r>
              <a:rPr lang="en-US" sz="1400" b="0">
                <a:latin typeface="Times New Roman" pitchFamily="18" charset="0"/>
                <a:cs typeface="Times New Roman" pitchFamily="18" charset="0"/>
              </a:rPr>
              <a:t>*Gregory, N. G., L. J. Wilkins, and S. B. Wotton, (1991). Effect of electrical stunning frequency on ventricular fibrillation, downgrading and broken bones in broilers, hens and quails. Br. Vet. J. 147:71–77.</a:t>
            </a:r>
          </a:p>
        </p:txBody>
      </p:sp>
      <p:sp>
        <p:nvSpPr>
          <p:cNvPr id="6" name="Rectangle 7"/>
          <p:cNvSpPr>
            <a:spLocks noChangeArrowheads="1"/>
          </p:cNvSpPr>
          <p:nvPr/>
        </p:nvSpPr>
        <p:spPr bwMode="auto">
          <a:xfrm>
            <a:off x="457200" y="3267075"/>
            <a:ext cx="8229600" cy="2600325"/>
          </a:xfrm>
          <a:prstGeom prst="rect">
            <a:avLst/>
          </a:prstGeom>
          <a:noFill/>
          <a:ln w="9525">
            <a:noFill/>
            <a:miter lim="800000"/>
            <a:headEnd/>
            <a:tailEnd/>
          </a:ln>
        </p:spPr>
        <p:txBody>
          <a:bodyPr>
            <a:spAutoFit/>
          </a:bodyPr>
          <a:lstStyle/>
          <a:p>
            <a:pPr marL="457200" indent="-457200" algn="just">
              <a:lnSpc>
                <a:spcPct val="150000"/>
              </a:lnSpc>
              <a:buFont typeface="Courier New" pitchFamily="49" charset="0"/>
              <a:buChar char="o"/>
            </a:pPr>
            <a:r>
              <a:rPr lang="en-US" sz="2800" b="0">
                <a:latin typeface="Times New Roman" pitchFamily="18" charset="0"/>
                <a:cs typeface="Times New Roman" pitchFamily="18" charset="0"/>
              </a:rPr>
              <a:t>The question here: Is the living status of the stunned bird or animals at high frequencies at the time of slaughter i.e. </a:t>
            </a:r>
            <a:r>
              <a:rPr lang="en-US" sz="2800">
                <a:solidFill>
                  <a:srgbClr val="FF3300"/>
                </a:solidFill>
                <a:latin typeface="Times New Roman" pitchFamily="18" charset="0"/>
                <a:cs typeface="Times New Roman" pitchFamily="18" charset="0"/>
              </a:rPr>
              <a:t>not breathing </a:t>
            </a:r>
            <a:r>
              <a:rPr lang="en-US" sz="2800" b="0">
                <a:latin typeface="Times New Roman" pitchFamily="18" charset="0"/>
                <a:cs typeface="Times New Roman" pitchFamily="18" charset="0"/>
              </a:rPr>
              <a:t>or </a:t>
            </a:r>
            <a:r>
              <a:rPr lang="en-US" sz="2800">
                <a:solidFill>
                  <a:srgbClr val="FF3300"/>
                </a:solidFill>
                <a:latin typeface="Times New Roman" pitchFamily="18" charset="0"/>
                <a:cs typeface="Times New Roman" pitchFamily="18" charset="0"/>
              </a:rPr>
              <a:t>not in a motional state</a:t>
            </a:r>
            <a:r>
              <a:rPr lang="en-US" sz="2800" b="0">
                <a:latin typeface="Times New Roman" pitchFamily="18" charset="0"/>
                <a:cs typeface="Times New Roman" pitchFamily="18" charset="0"/>
              </a:rPr>
              <a:t> will meet the demands of religious slaughter?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505200" y="990600"/>
            <a:ext cx="5257800" cy="2251075"/>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defRPr/>
            </a:pPr>
            <a:r>
              <a:rPr lang="en-US" sz="2400" b="0" dirty="0">
                <a:latin typeface="Calibri" pitchFamily="34" charset="0"/>
                <a:cs typeface="Calibri" pitchFamily="34" charset="0"/>
              </a:rPr>
              <a:t>Because blood is the best environment for the growth of bacteria and microbes, and contains a high percentage of toxic carbon dioxide, and uric acid. </a:t>
            </a:r>
          </a:p>
        </p:txBody>
      </p:sp>
      <p:pic>
        <p:nvPicPr>
          <p:cNvPr id="68611" name="Picture 4"/>
          <p:cNvPicPr>
            <a:picLocks noChangeAspect="1" noChangeArrowheads="1"/>
          </p:cNvPicPr>
          <p:nvPr/>
        </p:nvPicPr>
        <p:blipFill>
          <a:blip r:embed="rId2"/>
          <a:srcRect/>
          <a:stretch>
            <a:fillRect/>
          </a:stretch>
        </p:blipFill>
        <p:spPr bwMode="auto">
          <a:xfrm>
            <a:off x="317500" y="2819400"/>
            <a:ext cx="2806700" cy="2244725"/>
          </a:xfrm>
          <a:prstGeom prst="rect">
            <a:avLst/>
          </a:prstGeom>
          <a:noFill/>
          <a:ln w="9525">
            <a:noFill/>
            <a:miter lim="800000"/>
            <a:headEnd/>
            <a:tailEnd/>
          </a:ln>
        </p:spPr>
      </p:pic>
      <p:pic>
        <p:nvPicPr>
          <p:cNvPr id="68612" name="Picture 2"/>
          <p:cNvPicPr>
            <a:picLocks noChangeAspect="1" noChangeArrowheads="1"/>
          </p:cNvPicPr>
          <p:nvPr/>
        </p:nvPicPr>
        <p:blipFill>
          <a:blip r:embed="rId3"/>
          <a:srcRect/>
          <a:stretch>
            <a:fillRect/>
          </a:stretch>
        </p:blipFill>
        <p:spPr bwMode="auto">
          <a:xfrm>
            <a:off x="457200" y="1066800"/>
            <a:ext cx="2514600" cy="1609725"/>
          </a:xfrm>
          <a:prstGeom prst="rect">
            <a:avLst/>
          </a:prstGeom>
          <a:noFill/>
          <a:ln w="9525">
            <a:noFill/>
            <a:miter lim="800000"/>
            <a:headEnd/>
            <a:tailEnd/>
          </a:ln>
        </p:spPr>
      </p:pic>
      <p:sp>
        <p:nvSpPr>
          <p:cNvPr id="68613" name="Text Box 2"/>
          <p:cNvSpPr txBox="1">
            <a:spLocks noChangeArrowheads="1"/>
          </p:cNvSpPr>
          <p:nvPr/>
        </p:nvSpPr>
        <p:spPr bwMode="auto">
          <a:xfrm>
            <a:off x="228600" y="228600"/>
            <a:ext cx="8763000" cy="584200"/>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3200" b="0">
                <a:solidFill>
                  <a:schemeClr val="bg1"/>
                </a:solidFill>
                <a:latin typeface="Calibri" pitchFamily="34" charset="0"/>
              </a:rPr>
              <a:t>Blood</a:t>
            </a:r>
            <a:endParaRPr lang="ar-KW" sz="3200" b="0">
              <a:solidFill>
                <a:schemeClr val="bg1"/>
              </a:solidFill>
              <a:latin typeface="Calibri" pitchFamily="34" charset="0"/>
              <a:cs typeface="Times New Roman" pitchFamily="18" charset="0"/>
            </a:endParaRPr>
          </a:p>
        </p:txBody>
      </p:sp>
      <p:sp>
        <p:nvSpPr>
          <p:cNvPr id="8" name="Rectangle 7"/>
          <p:cNvSpPr>
            <a:spLocks noChangeArrowheads="1"/>
          </p:cNvSpPr>
          <p:nvPr/>
        </p:nvSpPr>
        <p:spPr bwMode="auto">
          <a:xfrm>
            <a:off x="3505200" y="3422650"/>
            <a:ext cx="5257800" cy="169703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defRPr/>
            </a:pPr>
            <a:r>
              <a:rPr lang="en-US" sz="2400" b="0" dirty="0">
                <a:latin typeface="Calibri" pitchFamily="34" charset="0"/>
                <a:cs typeface="Calibri" pitchFamily="34" charset="0"/>
              </a:rPr>
              <a:t>And because the heat of cooking used  does not enter all the cooked meat particles. </a:t>
            </a:r>
          </a:p>
        </p:txBody>
      </p:sp>
      <p:sp>
        <p:nvSpPr>
          <p:cNvPr id="9" name="Rectangle 8"/>
          <p:cNvSpPr>
            <a:spLocks noChangeArrowheads="1"/>
          </p:cNvSpPr>
          <p:nvPr/>
        </p:nvSpPr>
        <p:spPr bwMode="auto">
          <a:xfrm>
            <a:off x="317500" y="5105400"/>
            <a:ext cx="8445500" cy="1684338"/>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defRPr/>
            </a:pPr>
            <a:r>
              <a:rPr lang="en-US" sz="2400" b="0" dirty="0">
                <a:latin typeface="Calibri" pitchFamily="34" charset="0"/>
                <a:cs typeface="Calibri" pitchFamily="34" charset="0"/>
              </a:rPr>
              <a:t>Then still part of the poorly cooked meat at risk from pathogenic bacteria that may still exist  due to its initial present in the blood after slaughtering stunned animal.</a:t>
            </a:r>
          </a:p>
        </p:txBody>
      </p:sp>
      <p:sp>
        <p:nvSpPr>
          <p:cNvPr id="68616" name="Rectangle 2"/>
          <p:cNvSpPr>
            <a:spLocks noChangeArrowheads="1"/>
          </p:cNvSpPr>
          <p:nvPr/>
        </p:nvSpPr>
        <p:spPr bwMode="auto">
          <a:xfrm>
            <a:off x="7016750" y="6535738"/>
            <a:ext cx="2076450" cy="246062"/>
          </a:xfrm>
          <a:prstGeom prst="rect">
            <a:avLst/>
          </a:prstGeom>
          <a:noFill/>
          <a:ln w="9525">
            <a:noFill/>
            <a:miter lim="800000"/>
            <a:headEnd/>
            <a:tailEnd/>
          </a:ln>
        </p:spPr>
        <p:txBody>
          <a:bodyPr wrap="none">
            <a:spAutoFit/>
          </a:bodyPr>
          <a:lstStyle/>
          <a:p>
            <a:r>
              <a:rPr lang="en-US" sz="1000" b="0">
                <a:latin typeface="Times New Roman" pitchFamily="18" charset="0"/>
                <a:cs typeface="Times New Roman" pitchFamily="18" charset="0"/>
              </a:rPr>
              <a:t>http://able2know.org/topic/202098-1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33400" y="990600"/>
            <a:ext cx="7924800" cy="1963738"/>
          </a:xfrm>
          <a:prstGeom prst="rect">
            <a:avLst/>
          </a:prstGeom>
          <a:ln w="3175">
            <a:solidFill>
              <a:srgbClr val="66CCFF"/>
            </a:solidFill>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defRPr/>
            </a:pPr>
            <a:r>
              <a:rPr lang="en-US" sz="2800" b="0" dirty="0">
                <a:latin typeface="Calibri" pitchFamily="34" charset="0"/>
                <a:cs typeface="Calibri" pitchFamily="34" charset="0"/>
              </a:rPr>
              <a:t>There are other health risks with stunned meat that is the eating of dead meat, i.e. slaughtering will be of no value with dead animal.</a:t>
            </a:r>
          </a:p>
        </p:txBody>
      </p:sp>
      <p:sp>
        <p:nvSpPr>
          <p:cNvPr id="8" name="Rectangle 1"/>
          <p:cNvSpPr>
            <a:spLocks noChangeArrowheads="1"/>
          </p:cNvSpPr>
          <p:nvPr/>
        </p:nvSpPr>
        <p:spPr bwMode="auto">
          <a:xfrm>
            <a:off x="533400" y="2992438"/>
            <a:ext cx="7924800" cy="588962"/>
          </a:xfrm>
          <a:prstGeom prst="rect">
            <a:avLst/>
          </a:prstGeom>
          <a:noFill/>
          <a:ln w="9525">
            <a:noFill/>
            <a:miter lim="800000"/>
            <a:headEnd/>
            <a:tailEnd/>
          </a:ln>
        </p:spPr>
        <p:txBody>
          <a:bodyPr>
            <a:spAutoFit/>
          </a:bodyPr>
          <a:lstStyle/>
          <a:p>
            <a:pPr algn="just">
              <a:lnSpc>
                <a:spcPct val="150000"/>
              </a:lnSpc>
            </a:pPr>
            <a:r>
              <a:rPr lang="en-US" sz="2400" b="0">
                <a:latin typeface="Calibri" pitchFamily="34" charset="0"/>
              </a:rPr>
              <a:t>So, what is the adverse health effect when eating dead meat?</a:t>
            </a:r>
          </a:p>
        </p:txBody>
      </p:sp>
      <p:sp>
        <p:nvSpPr>
          <p:cNvPr id="9" name="Rectangle 1"/>
          <p:cNvSpPr>
            <a:spLocks noChangeArrowheads="1"/>
          </p:cNvSpPr>
          <p:nvPr/>
        </p:nvSpPr>
        <p:spPr bwMode="auto">
          <a:xfrm>
            <a:off x="2438400" y="3657600"/>
            <a:ext cx="6019800" cy="2862263"/>
          </a:xfrm>
          <a:prstGeom prst="rect">
            <a:avLst/>
          </a:prstGeom>
          <a:noFill/>
          <a:ln w="9525">
            <a:noFill/>
            <a:miter lim="800000"/>
            <a:headEnd/>
            <a:tailEnd/>
          </a:ln>
        </p:spPr>
        <p:txBody>
          <a:bodyPr>
            <a:spAutoFit/>
          </a:bodyPr>
          <a:lstStyle/>
          <a:p>
            <a:pPr algn="just">
              <a:lnSpc>
                <a:spcPct val="150000"/>
              </a:lnSpc>
            </a:pPr>
            <a:r>
              <a:rPr lang="en-US" sz="2400" b="0">
                <a:latin typeface="Calibri" pitchFamily="34" charset="0"/>
              </a:rPr>
              <a:t>When sacrificial animal die, bacteria will transmit across the gut very quickly, so there is a need to slaughter the animal when they are fully alive and eviscerate </a:t>
            </a:r>
            <a:r>
              <a:rPr lang="ar-KW" sz="2400" b="0">
                <a:latin typeface="Calibri" pitchFamily="34" charset="0"/>
                <a:cs typeface="Times New Roman" pitchFamily="18" charset="0"/>
              </a:rPr>
              <a:t>  </a:t>
            </a:r>
            <a:r>
              <a:rPr lang="ar-KW" sz="2400">
                <a:latin typeface="Calibri" pitchFamily="34" charset="0"/>
                <a:cs typeface="Simplified Arabic" pitchFamily="18" charset="-78"/>
              </a:rPr>
              <a:t>نزع الأحشاء </a:t>
            </a:r>
            <a:r>
              <a:rPr lang="en-US" sz="2400" b="0">
                <a:latin typeface="Calibri" pitchFamily="34" charset="0"/>
              </a:rPr>
              <a:t>quickly to prevent infections.</a:t>
            </a:r>
          </a:p>
        </p:txBody>
      </p:sp>
      <p:pic>
        <p:nvPicPr>
          <p:cNvPr id="69637" name="Picture 2"/>
          <p:cNvPicPr>
            <a:picLocks noChangeAspect="1" noChangeArrowheads="1"/>
          </p:cNvPicPr>
          <p:nvPr/>
        </p:nvPicPr>
        <p:blipFill>
          <a:blip r:embed="rId2"/>
          <a:srcRect/>
          <a:stretch>
            <a:fillRect/>
          </a:stretch>
        </p:blipFill>
        <p:spPr bwMode="auto">
          <a:xfrm>
            <a:off x="304800" y="3810000"/>
            <a:ext cx="1895475" cy="2527300"/>
          </a:xfrm>
          <a:prstGeom prst="rect">
            <a:avLst/>
          </a:prstGeom>
          <a:noFill/>
          <a:ln w="9525">
            <a:noFill/>
            <a:miter lim="800000"/>
            <a:headEnd/>
            <a:tailEnd/>
          </a:ln>
        </p:spPr>
      </p:pic>
      <p:sp>
        <p:nvSpPr>
          <p:cNvPr id="69638" name="Rectangle 9"/>
          <p:cNvSpPr>
            <a:spLocks noChangeArrowheads="1"/>
          </p:cNvSpPr>
          <p:nvPr/>
        </p:nvSpPr>
        <p:spPr bwMode="auto">
          <a:xfrm>
            <a:off x="76200" y="6477000"/>
            <a:ext cx="8382000" cy="369888"/>
          </a:xfrm>
          <a:prstGeom prst="rect">
            <a:avLst/>
          </a:prstGeom>
          <a:noFill/>
          <a:ln w="9525">
            <a:noFill/>
            <a:miter lim="800000"/>
            <a:headEnd/>
            <a:tailEnd/>
          </a:ln>
        </p:spPr>
        <p:txBody>
          <a:bodyPr>
            <a:spAutoFit/>
          </a:bodyPr>
          <a:lstStyle/>
          <a:p>
            <a:r>
              <a:rPr lang="en-US" b="0">
                <a:latin typeface="Calibri" pitchFamily="34" charset="0"/>
              </a:rPr>
              <a:t>http://www.backyardchickens.com/t/697920/dead-meat-bird-okay-to-eat</a:t>
            </a:r>
          </a:p>
        </p:txBody>
      </p:sp>
      <p:sp>
        <p:nvSpPr>
          <p:cNvPr id="69639" name="Text Box 2"/>
          <p:cNvSpPr txBox="1">
            <a:spLocks noChangeArrowheads="1"/>
          </p:cNvSpPr>
          <p:nvPr/>
        </p:nvSpPr>
        <p:spPr bwMode="auto">
          <a:xfrm>
            <a:off x="228600" y="228600"/>
            <a:ext cx="8763000" cy="584200"/>
          </a:xfrm>
          <a:prstGeom prst="rect">
            <a:avLst/>
          </a:prstGeom>
          <a:solidFill>
            <a:srgbClr val="00B0F0"/>
          </a:solidFill>
          <a:ln w="9525">
            <a:solidFill>
              <a:schemeClr val="accent1"/>
            </a:solidFill>
            <a:miter lim="800000"/>
            <a:headEnd/>
            <a:tailEnd/>
          </a:ln>
        </p:spPr>
        <p:txBody>
          <a:bodyPr>
            <a:spAutoFit/>
          </a:bodyPr>
          <a:lstStyle/>
          <a:p>
            <a:pPr algn="just">
              <a:spcBef>
                <a:spcPts val="600"/>
              </a:spcBef>
              <a:buClr>
                <a:srgbClr val="FF9900"/>
              </a:buClr>
              <a:buSzPct val="150000"/>
            </a:pPr>
            <a:r>
              <a:rPr lang="en-US" sz="3200" b="0">
                <a:solidFill>
                  <a:schemeClr val="bg1"/>
                </a:solidFill>
                <a:latin typeface="Calibri" pitchFamily="34" charset="0"/>
              </a:rPr>
              <a:t>Dead meat</a:t>
            </a:r>
            <a:endParaRPr lang="ar-KW" sz="3200" b="0">
              <a:solidFill>
                <a:schemeClr val="bg1"/>
              </a:solidFill>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14300" y="1084740"/>
            <a:ext cx="8915400" cy="64633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lgn="just">
              <a:lnSpc>
                <a:spcPct val="150000"/>
              </a:lnSpc>
              <a:defRPr/>
            </a:pPr>
            <a:r>
              <a:rPr lang="en-US" sz="2400" dirty="0">
                <a:solidFill>
                  <a:srgbClr val="0070C0"/>
                </a:solidFill>
                <a:latin typeface="Calibri" pitchFamily="34" charset="0"/>
                <a:cs typeface="Calibri" pitchFamily="34" charset="0"/>
              </a:rPr>
              <a:t>On the basis of what have been said on the use of stunning</a:t>
            </a:r>
            <a:endParaRPr lang="fr-FR" sz="2400" dirty="0">
              <a:solidFill>
                <a:srgbClr val="0070C0"/>
              </a:solidFill>
              <a:latin typeface="Calibri" pitchFamily="34" charset="0"/>
              <a:cs typeface="Calibri" pitchFamily="34" charset="0"/>
            </a:endParaRPr>
          </a:p>
        </p:txBody>
      </p:sp>
      <p:sp>
        <p:nvSpPr>
          <p:cNvPr id="8" name="Rectangle 7"/>
          <p:cNvSpPr>
            <a:spLocks noChangeArrowheads="1"/>
          </p:cNvSpPr>
          <p:nvPr/>
        </p:nvSpPr>
        <p:spPr bwMode="auto">
          <a:xfrm>
            <a:off x="190500" y="6389107"/>
            <a:ext cx="8763000" cy="27699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lgn="just">
              <a:defRPr/>
            </a:pPr>
            <a:r>
              <a:rPr lang="en-US" sz="1200" b="0" dirty="0">
                <a:solidFill>
                  <a:srgbClr val="0000FF"/>
                </a:solidFill>
                <a:latin typeface="Calibri" pitchFamily="34" charset="0"/>
                <a:cs typeface="Calibri" pitchFamily="34" charset="0"/>
              </a:rPr>
              <a:t>* Professor of Higher Islamic Studies, Umm Al-</a:t>
            </a:r>
            <a:r>
              <a:rPr lang="en-US" sz="1200" b="0" dirty="0" err="1">
                <a:solidFill>
                  <a:srgbClr val="0000FF"/>
                </a:solidFill>
                <a:latin typeface="Calibri" pitchFamily="34" charset="0"/>
                <a:cs typeface="Calibri" pitchFamily="34" charset="0"/>
              </a:rPr>
              <a:t>Qura</a:t>
            </a:r>
            <a:r>
              <a:rPr lang="en-US" sz="1200" b="0" dirty="0">
                <a:solidFill>
                  <a:srgbClr val="0000FF"/>
                </a:solidFill>
                <a:latin typeface="Calibri" pitchFamily="34" charset="0"/>
                <a:cs typeface="Calibri" pitchFamily="34" charset="0"/>
              </a:rPr>
              <a:t> University, </a:t>
            </a:r>
            <a:r>
              <a:rPr lang="en-US" sz="1200" b="0" dirty="0" err="1">
                <a:solidFill>
                  <a:srgbClr val="0000FF"/>
                </a:solidFill>
                <a:latin typeface="Calibri" pitchFamily="34" charset="0"/>
                <a:cs typeface="Calibri" pitchFamily="34" charset="0"/>
              </a:rPr>
              <a:t>Makkah</a:t>
            </a:r>
            <a:r>
              <a:rPr lang="en-US" sz="1200" b="0" dirty="0">
                <a:solidFill>
                  <a:srgbClr val="0000FF"/>
                </a:solidFill>
                <a:latin typeface="Calibri" pitchFamily="34" charset="0"/>
                <a:cs typeface="Calibri" pitchFamily="34" charset="0"/>
              </a:rPr>
              <a:t>, and a member of the </a:t>
            </a:r>
            <a:r>
              <a:rPr lang="en-US" sz="1200" b="0" dirty="0" err="1">
                <a:solidFill>
                  <a:srgbClr val="0000FF"/>
                </a:solidFill>
                <a:latin typeface="Calibri" pitchFamily="34" charset="0"/>
                <a:cs typeface="Calibri" pitchFamily="34" charset="0"/>
              </a:rPr>
              <a:t>Shura</a:t>
            </a:r>
            <a:r>
              <a:rPr lang="en-US" sz="1200" b="0" dirty="0">
                <a:solidFill>
                  <a:srgbClr val="0000FF"/>
                </a:solidFill>
                <a:latin typeface="Calibri" pitchFamily="34" charset="0"/>
                <a:cs typeface="Calibri" pitchFamily="34" charset="0"/>
              </a:rPr>
              <a:t> Council, Saudi Arabia</a:t>
            </a:r>
            <a:endParaRPr lang="fr-FR" sz="1200" b="0" dirty="0">
              <a:solidFill>
                <a:srgbClr val="0000FF"/>
              </a:solidFill>
              <a:latin typeface="Calibri" pitchFamily="34" charset="0"/>
              <a:cs typeface="Calibri" pitchFamily="34" charset="0"/>
            </a:endParaRPr>
          </a:p>
        </p:txBody>
      </p:sp>
      <p:sp>
        <p:nvSpPr>
          <p:cNvPr id="9" name="Rectangle 8"/>
          <p:cNvSpPr>
            <a:spLocks noChangeArrowheads="1"/>
          </p:cNvSpPr>
          <p:nvPr/>
        </p:nvSpPr>
        <p:spPr bwMode="auto">
          <a:xfrm>
            <a:off x="342900" y="1969507"/>
            <a:ext cx="6781800" cy="4401205"/>
          </a:xfrm>
          <a:prstGeom prst="rect">
            <a:avLst/>
          </a:prstGeom>
          <a:no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lgn="just">
              <a:lnSpc>
                <a:spcPct val="200000"/>
              </a:lnSpc>
              <a:defRPr/>
            </a:pPr>
            <a:r>
              <a:rPr lang="en-US" sz="2800" dirty="0">
                <a:latin typeface="Calibri" pitchFamily="34" charset="0"/>
                <a:cs typeface="Calibri" pitchFamily="34" charset="0"/>
              </a:rPr>
              <a:t>It is better not to resort to any method of loss of consciousness; we should close the door of its discussion once and for all; as if we opened it both </a:t>
            </a:r>
            <a:r>
              <a:rPr lang="en-US" sz="2800" dirty="0" smtClean="0">
                <a:latin typeface="Calibri" pitchFamily="34" charset="0"/>
                <a:cs typeface="Calibri" pitchFamily="34" charset="0"/>
              </a:rPr>
              <a:t>lawful safe </a:t>
            </a:r>
            <a:r>
              <a:rPr lang="en-US" sz="2800" dirty="0">
                <a:latin typeface="Calibri" pitchFamily="34" charset="0"/>
                <a:cs typeface="Calibri" pitchFamily="34" charset="0"/>
              </a:rPr>
              <a:t>and unlawful </a:t>
            </a:r>
            <a:r>
              <a:rPr lang="en-US" sz="2800" dirty="0" smtClean="0">
                <a:latin typeface="Calibri" pitchFamily="34" charset="0"/>
                <a:cs typeface="Calibri" pitchFamily="34" charset="0"/>
              </a:rPr>
              <a:t>unsafe things </a:t>
            </a:r>
            <a:r>
              <a:rPr lang="en-US" sz="2800" dirty="0">
                <a:latin typeface="Calibri" pitchFamily="34" charset="0"/>
                <a:cs typeface="Calibri" pitchFamily="34" charset="0"/>
              </a:rPr>
              <a:t>will  be entered.</a:t>
            </a:r>
          </a:p>
        </p:txBody>
      </p:sp>
      <p:grpSp>
        <p:nvGrpSpPr>
          <p:cNvPr id="2" name="Group 6"/>
          <p:cNvGrpSpPr>
            <a:grpSpLocks/>
          </p:cNvGrpSpPr>
          <p:nvPr/>
        </p:nvGrpSpPr>
        <p:grpSpPr bwMode="auto">
          <a:xfrm>
            <a:off x="1588" y="192088"/>
            <a:ext cx="8913812" cy="3987800"/>
            <a:chOff x="-98835" y="304800"/>
            <a:chExt cx="8915016" cy="3987413"/>
          </a:xfrm>
        </p:grpSpPr>
        <p:pic>
          <p:nvPicPr>
            <p:cNvPr id="70668" name="Picture 7" descr="C:\Documents and Settings\Invité\Bureau\video dr hani\خالص\ناصر بن عبد الله الميمان.jpg"/>
            <p:cNvPicPr>
              <a:picLocks noChangeAspect="1" noChangeArrowheads="1"/>
            </p:cNvPicPr>
            <p:nvPr/>
          </p:nvPicPr>
          <p:blipFill>
            <a:blip r:embed="rId2"/>
            <a:srcRect/>
            <a:stretch>
              <a:fillRect/>
            </a:stretch>
          </p:blipFill>
          <p:spPr bwMode="auto">
            <a:xfrm>
              <a:off x="7101681" y="2006213"/>
              <a:ext cx="1714500" cy="2286000"/>
            </a:xfrm>
            <a:prstGeom prst="rect">
              <a:avLst/>
            </a:prstGeom>
            <a:noFill/>
            <a:ln w="9525">
              <a:noFill/>
              <a:miter lim="800000"/>
              <a:headEnd/>
              <a:tailEnd/>
            </a:ln>
          </p:spPr>
        </p:pic>
        <p:sp>
          <p:nvSpPr>
            <p:cNvPr id="70669" name="Rectangle 8"/>
            <p:cNvSpPr>
              <a:spLocks noChangeArrowheads="1"/>
            </p:cNvSpPr>
            <p:nvPr/>
          </p:nvSpPr>
          <p:spPr bwMode="auto">
            <a:xfrm>
              <a:off x="-98835" y="304800"/>
              <a:ext cx="8201173" cy="523169"/>
            </a:xfrm>
            <a:prstGeom prst="rect">
              <a:avLst/>
            </a:prstGeom>
            <a:noFill/>
            <a:ln w="9525">
              <a:noFill/>
              <a:miter lim="800000"/>
              <a:headEnd/>
              <a:tailEnd/>
            </a:ln>
          </p:spPr>
          <p:txBody>
            <a:bodyPr wrap="none">
              <a:spAutoFit/>
            </a:bodyPr>
            <a:lstStyle/>
            <a:p>
              <a:r>
                <a:rPr lang="en-US" sz="2800">
                  <a:solidFill>
                    <a:srgbClr val="0070C0"/>
                  </a:solidFill>
                  <a:latin typeface="Calibri" pitchFamily="34" charset="0"/>
                </a:rPr>
                <a:t>Sheikh Prof. Nasser bin Abdullah Al Maiman has said*</a:t>
              </a:r>
              <a:endParaRPr lang="en-US" sz="2800">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683" name="Rectangle 3"/>
          <p:cNvSpPr>
            <a:spLocks noChangeArrowheads="1"/>
          </p:cNvSpPr>
          <p:nvPr/>
        </p:nvSpPr>
        <p:spPr bwMode="auto">
          <a:xfrm>
            <a:off x="757238" y="2133600"/>
            <a:ext cx="7620000" cy="2232025"/>
          </a:xfrm>
          <a:prstGeom prst="rect">
            <a:avLst/>
          </a:prstGeom>
          <a:noFill/>
          <a:ln w="9525">
            <a:noFill/>
            <a:miter lim="800000"/>
            <a:headEnd/>
            <a:tailEnd/>
          </a:ln>
        </p:spPr>
        <p:txBody>
          <a:bodyPr>
            <a:spAutoFit/>
          </a:bodyPr>
          <a:lstStyle/>
          <a:p>
            <a:pPr algn="just">
              <a:lnSpc>
                <a:spcPct val="150000"/>
              </a:lnSpc>
            </a:pPr>
            <a:r>
              <a:rPr lang="en-US" sz="3200" b="0">
                <a:solidFill>
                  <a:schemeClr val="bg1"/>
                </a:solidFill>
                <a:latin typeface="Calibri" pitchFamily="34" charset="0"/>
              </a:rPr>
              <a:t>What are the critical components of religious nature that must be avoided in food and non-food products?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81000" y="228600"/>
            <a:ext cx="8001000" cy="1317625"/>
          </a:xfrm>
          <a:prstGeom prst="rect">
            <a:avLst/>
          </a:prstGeom>
          <a:noFill/>
          <a:ln w="9525">
            <a:noFill/>
            <a:miter lim="800000"/>
            <a:headEnd/>
            <a:tailEnd/>
          </a:ln>
        </p:spPr>
        <p:txBody>
          <a:bodyPr>
            <a:spAutoFit/>
          </a:bodyPr>
          <a:lstStyle/>
          <a:p>
            <a:pPr marL="457200" indent="-457200" algn="just">
              <a:lnSpc>
                <a:spcPct val="150000"/>
              </a:lnSpc>
              <a:spcBef>
                <a:spcPts val="600"/>
              </a:spcBef>
              <a:buFont typeface="Courier New" pitchFamily="49" charset="0"/>
              <a:buChar char="o"/>
            </a:pPr>
            <a:r>
              <a:rPr lang="en-US" sz="2800" b="0">
                <a:latin typeface="Calibri" pitchFamily="34" charset="0"/>
              </a:rPr>
              <a:t>Our methodology in this presentation is to quote texts from:</a:t>
            </a:r>
          </a:p>
        </p:txBody>
      </p:sp>
      <p:sp>
        <p:nvSpPr>
          <p:cNvPr id="8195" name="Rectangle 2"/>
          <p:cNvSpPr>
            <a:spLocks noChangeArrowheads="1"/>
          </p:cNvSpPr>
          <p:nvPr/>
        </p:nvSpPr>
        <p:spPr bwMode="auto">
          <a:xfrm>
            <a:off x="304800" y="6473825"/>
            <a:ext cx="8564563" cy="307975"/>
          </a:xfrm>
          <a:prstGeom prst="rect">
            <a:avLst/>
          </a:prstGeom>
          <a:noFill/>
          <a:ln w="9525">
            <a:noFill/>
            <a:miter lim="800000"/>
            <a:headEnd/>
            <a:tailEnd/>
          </a:ln>
        </p:spPr>
        <p:txBody>
          <a:bodyPr wrap="none">
            <a:spAutoFit/>
          </a:bodyPr>
          <a:lstStyle/>
          <a:p>
            <a:r>
              <a:rPr lang="en-US" sz="1400">
                <a:solidFill>
                  <a:srgbClr val="00B050"/>
                </a:solidFill>
                <a:latin typeface="Calibri" pitchFamily="34" charset="0"/>
              </a:rPr>
              <a:t>Hadith: what is one of various reports describing the words, actions, or habits of the prophet Mohammed PBUH. </a:t>
            </a:r>
          </a:p>
        </p:txBody>
      </p:sp>
      <p:sp>
        <p:nvSpPr>
          <p:cNvPr id="5" name="Rectangle 4"/>
          <p:cNvSpPr>
            <a:spLocks noChangeArrowheads="1"/>
          </p:cNvSpPr>
          <p:nvPr/>
        </p:nvSpPr>
        <p:spPr bwMode="auto">
          <a:xfrm>
            <a:off x="533400" y="1547813"/>
            <a:ext cx="8305800" cy="5048250"/>
          </a:xfrm>
          <a:prstGeom prst="rect">
            <a:avLst/>
          </a:prstGeom>
          <a:noFill/>
          <a:ln w="9525">
            <a:noFill/>
            <a:miter lim="800000"/>
            <a:headEnd/>
            <a:tailEnd/>
          </a:ln>
        </p:spPr>
        <p:txBody>
          <a:bodyPr>
            <a:spAutoFit/>
          </a:bodyPr>
          <a:lstStyle/>
          <a:p>
            <a:pPr marL="514350" indent="-514350" algn="just">
              <a:lnSpc>
                <a:spcPct val="150000"/>
              </a:lnSpc>
              <a:spcBef>
                <a:spcPts val="600"/>
              </a:spcBef>
              <a:buFont typeface="Arial" charset="0"/>
              <a:buAutoNum type="arabicPeriod"/>
            </a:pPr>
            <a:r>
              <a:rPr lang="en-US" sz="2600" b="0">
                <a:latin typeface="Calibri" pitchFamily="34" charset="0"/>
              </a:rPr>
              <a:t>The </a:t>
            </a:r>
            <a:r>
              <a:rPr lang="en-US" sz="2600">
                <a:solidFill>
                  <a:srgbClr val="00B0F0"/>
                </a:solidFill>
                <a:latin typeface="Calibri" pitchFamily="34" charset="0"/>
              </a:rPr>
              <a:t>scriptures</a:t>
            </a:r>
            <a:r>
              <a:rPr lang="en-US" sz="2600" b="0">
                <a:latin typeface="Calibri" pitchFamily="34" charset="0"/>
              </a:rPr>
              <a:t> (the Torah, the Bible), and the </a:t>
            </a:r>
            <a:r>
              <a:rPr lang="en-US" sz="2600">
                <a:solidFill>
                  <a:srgbClr val="00B050"/>
                </a:solidFill>
                <a:latin typeface="Calibri" pitchFamily="34" charset="0"/>
              </a:rPr>
              <a:t>Quran</a:t>
            </a:r>
            <a:r>
              <a:rPr lang="en-US" sz="2600" b="0">
                <a:latin typeface="Calibri" pitchFamily="34" charset="0"/>
              </a:rPr>
              <a:t> as the sources of religious guidance in ensuring the safety of food and non-food products, from </a:t>
            </a:r>
          </a:p>
          <a:p>
            <a:pPr marL="514350" indent="-514350" algn="just">
              <a:lnSpc>
                <a:spcPct val="150000"/>
              </a:lnSpc>
              <a:spcBef>
                <a:spcPts val="600"/>
              </a:spcBef>
              <a:buFont typeface="Arial" charset="0"/>
              <a:buAutoNum type="arabicPeriod"/>
            </a:pPr>
            <a:r>
              <a:rPr lang="en-US" sz="2600" b="0">
                <a:latin typeface="Calibri" pitchFamily="34" charset="0"/>
              </a:rPr>
              <a:t>The </a:t>
            </a:r>
            <a:r>
              <a:rPr lang="en-US" sz="2600">
                <a:solidFill>
                  <a:srgbClr val="00B050"/>
                </a:solidFill>
                <a:latin typeface="Calibri" pitchFamily="34" charset="0"/>
              </a:rPr>
              <a:t>Hadith</a:t>
            </a:r>
            <a:r>
              <a:rPr lang="en-US" sz="2600" b="0">
                <a:latin typeface="Calibri" pitchFamily="34" charset="0"/>
              </a:rPr>
              <a:t> of the prophet Mohammed peace be upon him, and from</a:t>
            </a:r>
          </a:p>
          <a:p>
            <a:pPr marL="514350" indent="-514350" algn="just">
              <a:lnSpc>
                <a:spcPct val="150000"/>
              </a:lnSpc>
              <a:spcBef>
                <a:spcPts val="600"/>
              </a:spcBef>
              <a:buFont typeface="Arial" charset="0"/>
              <a:buAutoNum type="arabicPeriod"/>
            </a:pPr>
            <a:r>
              <a:rPr lang="en-US" sz="2600" b="0">
                <a:latin typeface="Calibri" pitchFamily="34" charset="0"/>
              </a:rPr>
              <a:t>Some of the testimonies of </a:t>
            </a:r>
            <a:r>
              <a:rPr lang="en-US" sz="2600">
                <a:solidFill>
                  <a:srgbClr val="FF0000"/>
                </a:solidFill>
                <a:latin typeface="Calibri" pitchFamily="34" charset="0"/>
              </a:rPr>
              <a:t>non-Muslims</a:t>
            </a:r>
            <a:r>
              <a:rPr lang="en-US" sz="2600" b="0">
                <a:latin typeface="Calibri" pitchFamily="34" charset="0"/>
              </a:rPr>
              <a:t> with regard to the safety of religious products and religious methods of processing. </a:t>
            </a:r>
            <a:endParaRPr lang="ar-KW" sz="2600" b="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908215"/>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marL="971550" lvl="1" indent="-514350" algn="just">
              <a:lnSpc>
                <a:spcPct val="150000"/>
              </a:lnSpc>
              <a:spcBef>
                <a:spcPts val="600"/>
              </a:spcBef>
              <a:buFont typeface="+mj-lt"/>
              <a:buAutoNum type="alphaUcPeriod"/>
              <a:defRPr/>
            </a:pPr>
            <a:r>
              <a:rPr lang="en-US" sz="2400" b="0" dirty="0">
                <a:latin typeface="Calibri" pitchFamily="34" charset="0"/>
                <a:cs typeface="Calibri" pitchFamily="34" charset="0"/>
              </a:rPr>
              <a:t>Alcohol</a:t>
            </a:r>
          </a:p>
          <a:p>
            <a:pPr marL="971550" lvl="1" indent="-514350" algn="just">
              <a:lnSpc>
                <a:spcPct val="150000"/>
              </a:lnSpc>
              <a:spcBef>
                <a:spcPts val="600"/>
              </a:spcBef>
              <a:buFont typeface="+mj-lt"/>
              <a:buAutoNum type="alphaUcPeriod"/>
              <a:defRPr/>
            </a:pPr>
            <a:r>
              <a:rPr lang="en-US" sz="2400" b="0" dirty="0">
                <a:latin typeface="Calibri" pitchFamily="34" charset="0"/>
                <a:cs typeface="Calibri" pitchFamily="34" charset="0"/>
              </a:rPr>
              <a:t> Najis materials (dead, insects, urine substances)</a:t>
            </a:r>
          </a:p>
          <a:p>
            <a:pPr marL="971550" lvl="1" indent="-514350" algn="just">
              <a:lnSpc>
                <a:spcPct val="150000"/>
              </a:lnSpc>
              <a:spcBef>
                <a:spcPts val="600"/>
              </a:spcBef>
              <a:buFont typeface="+mj-lt"/>
              <a:buAutoNum type="alphaUcPeriod"/>
              <a:defRPr/>
            </a:pPr>
            <a:r>
              <a:rPr lang="en-US" sz="2400" b="0" dirty="0">
                <a:latin typeface="Calibri" pitchFamily="34" charset="0"/>
                <a:cs typeface="Calibri" pitchFamily="34" charset="0"/>
              </a:rPr>
              <a:t> Ingredients of animal origin such as:</a:t>
            </a:r>
            <a:endParaRPr lang="ar-KW" sz="2400" b="0" dirty="0">
              <a:latin typeface="Calibri" pitchFamily="34" charset="0"/>
              <a:cs typeface="Simplified Arabic" pitchFamily="18" charset="-78"/>
            </a:endParaRPr>
          </a:p>
        </p:txBody>
      </p:sp>
      <p:sp>
        <p:nvSpPr>
          <p:cNvPr id="4" name="Rectangle 3"/>
          <p:cNvSpPr>
            <a:spLocks noChangeArrowheads="1"/>
          </p:cNvSpPr>
          <p:nvPr/>
        </p:nvSpPr>
        <p:spPr bwMode="auto">
          <a:xfrm>
            <a:off x="0" y="1905000"/>
            <a:ext cx="9144000" cy="564770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marL="971550" lvl="1" indent="-514350" algn="just">
              <a:lnSpc>
                <a:spcPct val="150000"/>
              </a:lnSpc>
              <a:spcBef>
                <a:spcPts val="600"/>
              </a:spcBef>
              <a:buFont typeface="Calibri" pitchFamily="34" charset="0"/>
              <a:buAutoNum type="arabicPeriod"/>
              <a:defRPr/>
            </a:pPr>
            <a:r>
              <a:rPr lang="en-US" sz="2400" b="0" dirty="0">
                <a:latin typeface="Calibri" pitchFamily="34" charset="0"/>
                <a:cs typeface="Calibri" pitchFamily="34" charset="0"/>
              </a:rPr>
              <a:t>Animal tissues (Flesh, bone, skin)</a:t>
            </a:r>
          </a:p>
          <a:p>
            <a:pPr marL="971550" lvl="1" indent="-514350" algn="just">
              <a:lnSpc>
                <a:spcPct val="150000"/>
              </a:lnSpc>
              <a:spcBef>
                <a:spcPts val="600"/>
              </a:spcBef>
              <a:buFont typeface="Calibri" pitchFamily="34" charset="0"/>
              <a:buAutoNum type="arabicPeriod"/>
              <a:defRPr/>
            </a:pPr>
            <a:r>
              <a:rPr lang="en-US" sz="2400" b="0" dirty="0">
                <a:latin typeface="Calibri" pitchFamily="34" charset="0"/>
                <a:cs typeface="Calibri" pitchFamily="34" charset="0"/>
              </a:rPr>
              <a:t>Plasma (blood)</a:t>
            </a:r>
          </a:p>
          <a:p>
            <a:pPr marL="971550" lvl="1" indent="-514350" algn="just">
              <a:lnSpc>
                <a:spcPct val="150000"/>
              </a:lnSpc>
              <a:spcBef>
                <a:spcPts val="600"/>
              </a:spcBef>
              <a:buFont typeface="Calibri" pitchFamily="34" charset="0"/>
              <a:buAutoNum type="arabicPeriod"/>
              <a:defRPr/>
            </a:pPr>
            <a:r>
              <a:rPr lang="en-US" sz="2400" b="0" dirty="0">
                <a:latin typeface="Calibri" pitchFamily="34" charset="0"/>
                <a:cs typeface="Calibri" pitchFamily="34" charset="0"/>
              </a:rPr>
              <a:t>Gelatin</a:t>
            </a:r>
          </a:p>
          <a:p>
            <a:pPr marL="971550" lvl="1" indent="-514350" algn="just">
              <a:lnSpc>
                <a:spcPct val="150000"/>
              </a:lnSpc>
              <a:spcBef>
                <a:spcPts val="600"/>
              </a:spcBef>
              <a:buFont typeface="Calibri" pitchFamily="34" charset="0"/>
              <a:buAutoNum type="arabicPeriod"/>
              <a:defRPr/>
            </a:pPr>
            <a:r>
              <a:rPr lang="en-US" sz="2400" b="0" dirty="0">
                <a:latin typeface="Calibri" pitchFamily="34" charset="0"/>
                <a:cs typeface="Calibri" pitchFamily="34" charset="0"/>
              </a:rPr>
              <a:t>Fat</a:t>
            </a:r>
          </a:p>
          <a:p>
            <a:pPr marL="971550" lvl="1" indent="-514350" algn="just">
              <a:lnSpc>
                <a:spcPct val="150000"/>
              </a:lnSpc>
              <a:spcBef>
                <a:spcPts val="600"/>
              </a:spcBef>
              <a:buFont typeface="Calibri" pitchFamily="34" charset="0"/>
              <a:buAutoNum type="arabicPeriod"/>
              <a:defRPr/>
            </a:pPr>
            <a:r>
              <a:rPr lang="en-US" sz="2400" b="0" dirty="0">
                <a:latin typeface="Calibri" pitchFamily="34" charset="0"/>
                <a:cs typeface="Calibri" pitchFamily="34" charset="0"/>
              </a:rPr>
              <a:t>Glycerin</a:t>
            </a:r>
          </a:p>
          <a:p>
            <a:pPr marL="971550" lvl="1" indent="-514350" algn="just">
              <a:lnSpc>
                <a:spcPct val="150000"/>
              </a:lnSpc>
              <a:spcBef>
                <a:spcPts val="600"/>
              </a:spcBef>
              <a:buFont typeface="Calibri" pitchFamily="34" charset="0"/>
              <a:buAutoNum type="arabicPeriod"/>
              <a:defRPr/>
            </a:pPr>
            <a:r>
              <a:rPr lang="en-US" sz="2400" b="0" dirty="0">
                <a:latin typeface="Calibri" pitchFamily="34" charset="0"/>
                <a:cs typeface="Calibri" pitchFamily="34" charset="0"/>
              </a:rPr>
              <a:t>Fatty acids</a:t>
            </a:r>
          </a:p>
          <a:p>
            <a:pPr marL="971550" lvl="1" indent="-514350" algn="just">
              <a:lnSpc>
                <a:spcPct val="150000"/>
              </a:lnSpc>
              <a:spcBef>
                <a:spcPts val="600"/>
              </a:spcBef>
              <a:buFont typeface="Calibri" pitchFamily="34" charset="0"/>
              <a:buAutoNum type="arabicPeriod"/>
              <a:defRPr/>
            </a:pPr>
            <a:r>
              <a:rPr lang="en-US" sz="2400" b="0" dirty="0">
                <a:latin typeface="Calibri" pitchFamily="34" charset="0"/>
                <a:cs typeface="Calibri" pitchFamily="34" charset="0"/>
              </a:rPr>
              <a:t>Amino acids</a:t>
            </a:r>
          </a:p>
          <a:p>
            <a:pPr marL="971550" lvl="1" indent="-514350" algn="just">
              <a:lnSpc>
                <a:spcPct val="150000"/>
              </a:lnSpc>
              <a:spcBef>
                <a:spcPts val="600"/>
              </a:spcBef>
              <a:buFont typeface="Calibri" pitchFamily="34" charset="0"/>
              <a:buAutoNum type="arabicPeriod"/>
              <a:defRPr/>
            </a:pPr>
            <a:r>
              <a:rPr lang="en-US" sz="2200" b="0" dirty="0">
                <a:latin typeface="Calibri" pitchFamily="34" charset="0"/>
                <a:cs typeface="Calibri" pitchFamily="34" charset="0"/>
              </a:rPr>
              <a:t>Enzymes (Rennet in cheese, media used in microbial cultures)</a:t>
            </a:r>
          </a:p>
          <a:p>
            <a:pPr marL="971550" lvl="1" indent="-514350" algn="just">
              <a:lnSpc>
                <a:spcPct val="150000"/>
              </a:lnSpc>
              <a:spcBef>
                <a:spcPts val="600"/>
              </a:spcBef>
              <a:buFont typeface="Calibri" pitchFamily="34" charset="0"/>
              <a:buAutoNum type="arabicPeriod"/>
              <a:defRPr/>
            </a:pPr>
            <a:r>
              <a:rPr lang="en-US" sz="2400" b="0" dirty="0">
                <a:latin typeface="Calibri" pitchFamily="34" charset="0"/>
                <a:cs typeface="Calibri" pitchFamily="34" charset="0"/>
              </a:rPr>
              <a:t>Composition of DNA (nucleotide)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linds(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linds(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blinds(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blinds(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linds(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blinds(horizontal)">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blinds(horizontal)">
                                      <p:cBhvr>
                                        <p:cTn id="52" dur="500"/>
                                        <p:tgtEl>
                                          <p:spTgt spid="4">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Effect transition="in" filter="blinds(horizontal)">
                                      <p:cBhvr>
                                        <p:cTn id="57" dur="500"/>
                                        <p:tgtEl>
                                          <p:spTgt spid="4">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
                                            <p:txEl>
                                              <p:pRg st="8" end="8"/>
                                            </p:txEl>
                                          </p:spTgt>
                                        </p:tgtEl>
                                        <p:attrNameLst>
                                          <p:attrName>style.visibility</p:attrName>
                                        </p:attrNameLst>
                                      </p:cBhvr>
                                      <p:to>
                                        <p:strVal val="visible"/>
                                      </p:to>
                                    </p:set>
                                    <p:animEffect transition="in" filter="blinds(horizontal)">
                                      <p:cBhvr>
                                        <p:cTn id="6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P spid="4" grpId="0" build="p" bldLvl="5"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731" name="Rectangle 3"/>
          <p:cNvSpPr>
            <a:spLocks noChangeArrowheads="1"/>
          </p:cNvSpPr>
          <p:nvPr/>
        </p:nvSpPr>
        <p:spPr bwMode="auto">
          <a:xfrm>
            <a:off x="757238" y="2524125"/>
            <a:ext cx="7620000" cy="1323975"/>
          </a:xfrm>
          <a:prstGeom prst="rect">
            <a:avLst/>
          </a:prstGeom>
          <a:noFill/>
          <a:ln w="9525">
            <a:noFill/>
            <a:miter lim="800000"/>
            <a:headEnd/>
            <a:tailEnd/>
          </a:ln>
        </p:spPr>
        <p:txBody>
          <a:bodyPr>
            <a:spAutoFit/>
          </a:bodyPr>
          <a:lstStyle/>
          <a:p>
            <a:r>
              <a:rPr lang="en-GB" sz="8000" b="0">
                <a:solidFill>
                  <a:schemeClr val="bg1"/>
                </a:solidFill>
                <a:latin typeface="Calibri" pitchFamily="34" charset="0"/>
              </a:rPr>
              <a:t>The Halal concept</a:t>
            </a:r>
            <a:endParaRPr lang="en-US" sz="8000" b="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533400" y="762000"/>
            <a:ext cx="8001000" cy="2205038"/>
          </a:xfrm>
          <a:prstGeom prst="rect">
            <a:avLst/>
          </a:prstGeom>
          <a:noFill/>
          <a:ln w="9525">
            <a:noFill/>
            <a:miter lim="800000"/>
            <a:headEnd/>
            <a:tailEnd/>
          </a:ln>
        </p:spPr>
        <p:txBody>
          <a:bodyPr>
            <a:spAutoFit/>
          </a:bodyPr>
          <a:lstStyle/>
          <a:p>
            <a:pPr algn="justLow">
              <a:lnSpc>
                <a:spcPct val="200000"/>
              </a:lnSpc>
              <a:buFont typeface="Courier New" pitchFamily="49" charset="0"/>
              <a:buChar char="o"/>
            </a:pPr>
            <a:r>
              <a:rPr lang="en-GB" sz="2400" b="0">
                <a:latin typeface="Calibri" pitchFamily="34" charset="0"/>
              </a:rPr>
              <a:t> The Halal concept may be looked at as a reference guideline to control safety</a:t>
            </a:r>
            <a:r>
              <a:rPr lang="en-GB" sz="2400" baseline="30000">
                <a:solidFill>
                  <a:srgbClr val="FF0000"/>
                </a:solidFill>
                <a:latin typeface="Calibri" pitchFamily="34" charset="0"/>
              </a:rPr>
              <a:t>1</a:t>
            </a:r>
            <a:r>
              <a:rPr lang="en-GB" sz="2400" b="0">
                <a:latin typeface="Calibri" pitchFamily="34" charset="0"/>
              </a:rPr>
              <a:t> and quality</a:t>
            </a:r>
            <a:r>
              <a:rPr lang="en-GB" sz="2400" baseline="30000">
                <a:solidFill>
                  <a:srgbClr val="FF0000"/>
                </a:solidFill>
                <a:latin typeface="Calibri" pitchFamily="34" charset="0"/>
              </a:rPr>
              <a:t>2</a:t>
            </a:r>
            <a:r>
              <a:rPr lang="en-GB" sz="2400" b="0">
                <a:latin typeface="Calibri" pitchFamily="34" charset="0"/>
              </a:rPr>
              <a:t> of consumable materials from production to consumption. </a:t>
            </a:r>
          </a:p>
        </p:txBody>
      </p:sp>
      <p:sp>
        <p:nvSpPr>
          <p:cNvPr id="3" name="Rectangle 1"/>
          <p:cNvSpPr>
            <a:spLocks noChangeArrowheads="1"/>
          </p:cNvSpPr>
          <p:nvPr/>
        </p:nvSpPr>
        <p:spPr bwMode="auto">
          <a:xfrm>
            <a:off x="533400" y="3281363"/>
            <a:ext cx="8001000" cy="2205037"/>
          </a:xfrm>
          <a:prstGeom prst="rect">
            <a:avLst/>
          </a:prstGeom>
          <a:noFill/>
          <a:ln w="9525">
            <a:noFill/>
            <a:miter lim="800000"/>
            <a:headEnd/>
            <a:tailEnd/>
          </a:ln>
        </p:spPr>
        <p:txBody>
          <a:bodyPr>
            <a:spAutoFit/>
          </a:bodyPr>
          <a:lstStyle/>
          <a:p>
            <a:pPr algn="justLow">
              <a:lnSpc>
                <a:spcPct val="200000"/>
              </a:lnSpc>
              <a:buFont typeface="Courier New" pitchFamily="49" charset="0"/>
              <a:buChar char="o"/>
            </a:pPr>
            <a:r>
              <a:rPr lang="en-GB" sz="2400" b="0">
                <a:latin typeface="Calibri" pitchFamily="34" charset="0"/>
              </a:rPr>
              <a:t> Consumable materials could range from food</a:t>
            </a:r>
            <a:r>
              <a:rPr lang="en-GB" sz="2400" baseline="30000">
                <a:solidFill>
                  <a:srgbClr val="FF0000"/>
                </a:solidFill>
                <a:latin typeface="Calibri" pitchFamily="34" charset="0"/>
              </a:rPr>
              <a:t>1</a:t>
            </a:r>
            <a:r>
              <a:rPr lang="en-GB" sz="2400" b="0">
                <a:latin typeface="Calibri" pitchFamily="34" charset="0"/>
              </a:rPr>
              <a:t>, beverages</a:t>
            </a:r>
            <a:r>
              <a:rPr lang="en-GB" sz="2400" baseline="30000">
                <a:solidFill>
                  <a:srgbClr val="FF0000"/>
                </a:solidFill>
                <a:latin typeface="Calibri" pitchFamily="34" charset="0"/>
              </a:rPr>
              <a:t>2</a:t>
            </a:r>
            <a:r>
              <a:rPr lang="en-GB" sz="2400" b="0">
                <a:latin typeface="Calibri" pitchFamily="34" charset="0"/>
              </a:rPr>
              <a:t>, cosmetics</a:t>
            </a:r>
            <a:r>
              <a:rPr lang="en-GB" sz="2400" baseline="30000">
                <a:solidFill>
                  <a:srgbClr val="FF0000"/>
                </a:solidFill>
                <a:latin typeface="Calibri" pitchFamily="34" charset="0"/>
              </a:rPr>
              <a:t>3</a:t>
            </a:r>
            <a:r>
              <a:rPr lang="en-GB" sz="2400" b="0">
                <a:latin typeface="Calibri" pitchFamily="34" charset="0"/>
              </a:rPr>
              <a:t>, medicine</a:t>
            </a:r>
            <a:r>
              <a:rPr lang="en-GB" sz="2400" baseline="30000">
                <a:solidFill>
                  <a:srgbClr val="FF0000"/>
                </a:solidFill>
                <a:latin typeface="Calibri" pitchFamily="34" charset="0"/>
              </a:rPr>
              <a:t>4</a:t>
            </a:r>
            <a:r>
              <a:rPr lang="en-GB" sz="2400" b="0">
                <a:latin typeface="Calibri" pitchFamily="34" charset="0"/>
              </a:rPr>
              <a:t> and personal care products</a:t>
            </a:r>
            <a:r>
              <a:rPr lang="en-GB" sz="2400" baseline="30000">
                <a:solidFill>
                  <a:srgbClr val="FF0000"/>
                </a:solidFill>
                <a:latin typeface="Calibri" pitchFamily="34" charset="0"/>
              </a:rPr>
              <a:t>5</a:t>
            </a:r>
            <a:r>
              <a:rPr lang="en-GB" sz="2400" b="0">
                <a:latin typeface="Calibri" pitchFamily="34" charset="0"/>
              </a:rPr>
              <a:t> for human </a:t>
            </a:r>
            <a:r>
              <a:rPr lang="en-GB" sz="2400">
                <a:solidFill>
                  <a:srgbClr val="FF3300"/>
                </a:solidFill>
                <a:latin typeface="Calibri" pitchFamily="34" charset="0"/>
              </a:rPr>
              <a:t>to</a:t>
            </a:r>
            <a:r>
              <a:rPr lang="en-GB" sz="2400" b="0">
                <a:latin typeface="Calibri" pitchFamily="34" charset="0"/>
              </a:rPr>
              <a:t> feed for animals.  </a:t>
            </a:r>
            <a:endParaRPr lang="en-US" sz="2400" b="0">
              <a:latin typeface="Calibri" pitchFamily="34"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p:cNvSpPr>
            <a:spLocks noChangeArrowheads="1"/>
          </p:cNvSpPr>
          <p:nvPr/>
        </p:nvSpPr>
        <p:spPr bwMode="auto">
          <a:xfrm>
            <a:off x="0" y="0"/>
            <a:ext cx="9144000" cy="954088"/>
          </a:xfrm>
          <a:prstGeom prst="rect">
            <a:avLst/>
          </a:prstGeom>
          <a:solidFill>
            <a:schemeClr val="accent2">
              <a:lumMod val="75000"/>
            </a:schemeClr>
          </a:solidFill>
          <a:ln>
            <a:noFill/>
          </a:ln>
        </p:spPr>
        <p:txBody>
          <a:bodyPr anchor="ctr">
            <a:spAutoFit/>
          </a:bodyPr>
          <a:lstStyle/>
          <a:p>
            <a:pPr algn="ctr" rtl="1">
              <a:defRPr/>
            </a:pPr>
            <a:r>
              <a:rPr lang="en-US" sz="2800">
                <a:solidFill>
                  <a:schemeClr val="bg1"/>
                </a:solidFill>
                <a:latin typeface="Calibri" pitchFamily="34" charset="0"/>
                <a:cs typeface="Calibri" pitchFamily="34" charset="0"/>
              </a:rPr>
              <a:t>Halal is more than just a label? It is a guarantee of quality, safety and cleanliness for everyone</a:t>
            </a:r>
            <a:endParaRPr lang="ar-KW" sz="2800">
              <a:solidFill>
                <a:schemeClr val="bg1"/>
              </a:solidFill>
              <a:latin typeface="Calibri" pitchFamily="34" charset="0"/>
              <a:cs typeface="Simplified Arabic" pitchFamily="18" charset="-78"/>
            </a:endParaRPr>
          </a:p>
        </p:txBody>
      </p:sp>
      <p:pic>
        <p:nvPicPr>
          <p:cNvPr id="75779" name="Picture 2"/>
          <p:cNvPicPr>
            <a:picLocks noChangeAspect="1" noChangeArrowheads="1"/>
          </p:cNvPicPr>
          <p:nvPr/>
        </p:nvPicPr>
        <p:blipFill>
          <a:blip r:embed="rId2"/>
          <a:srcRect/>
          <a:stretch>
            <a:fillRect/>
          </a:stretch>
        </p:blipFill>
        <p:spPr bwMode="auto">
          <a:xfrm>
            <a:off x="201613" y="1123950"/>
            <a:ext cx="8467725"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609600" y="685800"/>
            <a:ext cx="8001000" cy="3894138"/>
          </a:xfrm>
          <a:prstGeom prst="rect">
            <a:avLst/>
          </a:prstGeom>
          <a:noFill/>
          <a:ln w="9525">
            <a:noFill/>
            <a:miter lim="800000"/>
            <a:headEnd/>
            <a:tailEnd/>
          </a:ln>
        </p:spPr>
        <p:txBody>
          <a:bodyPr>
            <a:spAutoFit/>
          </a:bodyPr>
          <a:lstStyle/>
          <a:p>
            <a:pPr algn="just">
              <a:lnSpc>
                <a:spcPct val="2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0">
                <a:latin typeface="Calibri" pitchFamily="34" charset="0"/>
              </a:rPr>
              <a:t>Halal is for everyone</a:t>
            </a:r>
            <a:r>
              <a:rPr lang="en-US" sz="3200" b="0">
                <a:latin typeface="Calibri" pitchFamily="34" charset="0"/>
              </a:rPr>
              <a:t> not just for Muslim Consumers, but for any Consumer who is looking for Integrity</a:t>
            </a:r>
            <a:r>
              <a:rPr lang="en-GB" sz="3200" baseline="30000">
                <a:solidFill>
                  <a:srgbClr val="FF0000"/>
                </a:solidFill>
                <a:latin typeface="Calibri" pitchFamily="34" charset="0"/>
              </a:rPr>
              <a:t>1</a:t>
            </a:r>
            <a:r>
              <a:rPr lang="en-US" sz="3200" b="0">
                <a:latin typeface="Calibri" pitchFamily="34" charset="0"/>
              </a:rPr>
              <a:t>, Quality</a:t>
            </a:r>
            <a:r>
              <a:rPr lang="en-GB" sz="3200" baseline="30000">
                <a:solidFill>
                  <a:srgbClr val="FF0000"/>
                </a:solidFill>
                <a:latin typeface="Calibri" pitchFamily="34" charset="0"/>
              </a:rPr>
              <a:t>2</a:t>
            </a:r>
            <a:r>
              <a:rPr lang="en-US" sz="3200" b="0">
                <a:latin typeface="Calibri" pitchFamily="34" charset="0"/>
              </a:rPr>
              <a:t>, and Purity</a:t>
            </a:r>
            <a:r>
              <a:rPr lang="en-GB" sz="3200" baseline="30000">
                <a:solidFill>
                  <a:srgbClr val="FF0000"/>
                </a:solidFill>
                <a:latin typeface="Calibri" pitchFamily="34" charset="0"/>
              </a:rPr>
              <a:t>3</a:t>
            </a:r>
            <a:r>
              <a:rPr lang="en-US" sz="3200" b="0">
                <a:latin typeface="Calibri" pitchFamily="34" charset="0"/>
              </a:rPr>
              <a:t> in their lifestyle products.</a:t>
            </a:r>
          </a:p>
        </p:txBody>
      </p:sp>
      <p:pic>
        <p:nvPicPr>
          <p:cNvPr id="76803" name="Picture 3"/>
          <p:cNvPicPr>
            <a:picLocks noChangeAspect="1" noChangeArrowheads="1"/>
          </p:cNvPicPr>
          <p:nvPr/>
        </p:nvPicPr>
        <p:blipFill>
          <a:blip r:embed="rId2"/>
          <a:srcRect t="23230" r="17783"/>
          <a:stretch>
            <a:fillRect/>
          </a:stretch>
        </p:blipFill>
        <p:spPr bwMode="auto">
          <a:xfrm>
            <a:off x="0" y="4781550"/>
            <a:ext cx="1898650" cy="177165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27" name="Rectangle 3"/>
          <p:cNvSpPr>
            <a:spLocks noChangeArrowheads="1"/>
          </p:cNvSpPr>
          <p:nvPr/>
        </p:nvSpPr>
        <p:spPr bwMode="auto">
          <a:xfrm>
            <a:off x="757238" y="1981200"/>
            <a:ext cx="7620000" cy="1200150"/>
          </a:xfrm>
          <a:prstGeom prst="rect">
            <a:avLst/>
          </a:prstGeom>
          <a:noFill/>
          <a:ln w="9525">
            <a:noFill/>
            <a:miter lim="800000"/>
            <a:headEnd/>
            <a:tailEnd/>
          </a:ln>
        </p:spPr>
        <p:txBody>
          <a:bodyPr>
            <a:spAutoFit/>
          </a:bodyPr>
          <a:lstStyle/>
          <a:p>
            <a:r>
              <a:rPr lang="en-GB" sz="7200" b="0">
                <a:solidFill>
                  <a:schemeClr val="bg1"/>
                </a:solidFill>
                <a:latin typeface="Calibri" pitchFamily="34" charset="0"/>
              </a:rPr>
              <a:t>Recommendations</a:t>
            </a:r>
            <a:endParaRPr lang="en-US" sz="7200" b="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533400" y="381000"/>
            <a:ext cx="7543800" cy="6129338"/>
          </a:xfrm>
          <a:prstGeom prst="rect">
            <a:avLst/>
          </a:prstGeom>
          <a:noFill/>
          <a:ln w="9525">
            <a:noFill/>
            <a:miter lim="800000"/>
            <a:headEnd/>
            <a:tailEnd/>
          </a:ln>
        </p:spPr>
        <p:txBody>
          <a:bodyPr>
            <a:spAutoFit/>
          </a:bodyPr>
          <a:lstStyle/>
          <a:p>
            <a:pPr marL="342900" indent="-342900" algn="just">
              <a:lnSpc>
                <a:spcPct val="150000"/>
              </a:lnSpc>
              <a:buFont typeface="Courier New" pitchFamily="49" charset="0"/>
              <a:buChar char="o"/>
            </a:pPr>
            <a:r>
              <a:rPr lang="en-GB" sz="2400" b="0">
                <a:latin typeface="Calibri" pitchFamily="34" charset="0"/>
              </a:rPr>
              <a:t>we should encourage companies to compete on providing Halal/religious products. </a:t>
            </a:r>
          </a:p>
          <a:p>
            <a:pPr marL="342900" indent="-342900" algn="just">
              <a:lnSpc>
                <a:spcPct val="150000"/>
              </a:lnSpc>
              <a:buFont typeface="Courier New" pitchFamily="49" charset="0"/>
              <a:buChar char="o"/>
            </a:pPr>
            <a:r>
              <a:rPr lang="en-GB" sz="2400" b="0">
                <a:latin typeface="Calibri" pitchFamily="34" charset="0"/>
              </a:rPr>
              <a:t>Muslim consumers should be educated on Halal terminologies and their applications in their life. </a:t>
            </a:r>
          </a:p>
          <a:p>
            <a:pPr marL="342900" indent="-342900" algn="just">
              <a:lnSpc>
                <a:spcPct val="150000"/>
              </a:lnSpc>
              <a:buFont typeface="Courier New" pitchFamily="49" charset="0"/>
              <a:buChar char="o"/>
            </a:pPr>
            <a:r>
              <a:rPr lang="en-GB" sz="2400" b="0">
                <a:latin typeface="Calibri" pitchFamily="34" charset="0"/>
              </a:rPr>
              <a:t>Muslim consumers should not rely in Halal totally on their governmental control agencies, they must depend on themselves questioning before they buy. </a:t>
            </a:r>
          </a:p>
          <a:p>
            <a:pPr marL="342900" indent="-342900" algn="just">
              <a:lnSpc>
                <a:spcPct val="150000"/>
              </a:lnSpc>
              <a:buFont typeface="Courier New" pitchFamily="49" charset="0"/>
              <a:buChar char="o"/>
            </a:pPr>
            <a:r>
              <a:rPr lang="en-GB" sz="2400" b="0">
                <a:latin typeface="Calibri" pitchFamily="34" charset="0"/>
              </a:rPr>
              <a:t>Muslim scholars in any geographical region for the sake guidance of their Muslim followers should unite on strong evidences on one opinion with regard to Halal and Haram. </a:t>
            </a:r>
            <a:endParaRPr lang="en-US" sz="2400" b="0">
              <a:latin typeface="Calibri"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75" name="Rectangle 3"/>
          <p:cNvSpPr>
            <a:spLocks noChangeArrowheads="1"/>
          </p:cNvSpPr>
          <p:nvPr/>
        </p:nvSpPr>
        <p:spPr bwMode="auto">
          <a:xfrm>
            <a:off x="757238" y="1008063"/>
            <a:ext cx="7620000" cy="2420937"/>
          </a:xfrm>
          <a:prstGeom prst="rect">
            <a:avLst/>
          </a:prstGeom>
          <a:noFill/>
          <a:ln w="9525">
            <a:noFill/>
            <a:miter lim="800000"/>
            <a:headEnd/>
            <a:tailEnd/>
          </a:ln>
        </p:spPr>
        <p:txBody>
          <a:bodyPr>
            <a:spAutoFit/>
          </a:bodyPr>
          <a:lstStyle/>
          <a:p>
            <a:pPr algn="just">
              <a:lnSpc>
                <a:spcPct val="200000"/>
              </a:lnSpc>
            </a:pPr>
            <a:r>
              <a:rPr lang="en-US" sz="8800" b="0">
                <a:solidFill>
                  <a:schemeClr val="bg1"/>
                </a:solidFill>
                <a:latin typeface="Calibri" pitchFamily="34" charset="0"/>
                <a:ea typeface="MS PGothic" pitchFamily="34" charset="-128"/>
                <a:cs typeface="Calibri" pitchFamily="34" charset="0"/>
              </a:rPr>
              <a:t>References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228600" y="457200"/>
            <a:ext cx="8534400" cy="5402263"/>
          </a:xfrm>
          <a:prstGeom prst="rect">
            <a:avLst/>
          </a:prstGeom>
          <a:noFill/>
          <a:ln w="9525">
            <a:noFill/>
            <a:miter lim="800000"/>
            <a:headEnd/>
            <a:tailEnd/>
          </a:ln>
        </p:spPr>
        <p:txBody>
          <a:bodyPr>
            <a:spAutoFit/>
          </a:bodyPr>
          <a:lstStyle/>
          <a:p>
            <a:pPr algn="just">
              <a:spcAft>
                <a:spcPts val="600"/>
              </a:spcAft>
            </a:pPr>
            <a:r>
              <a:rPr lang="en-US" sz="1000" b="0">
                <a:latin typeface="Calibri" pitchFamily="34" charset="0"/>
              </a:rPr>
              <a:t>V. Sante, G. Le Pottier, T. Astruc, M. Mouchonie`re, and X. Fernandez) 2000(. Effect of Stunning Current Frequency on Carcass Downgrading and Meat Quality of Turkey. Poultry Science 79:1208–1214.</a:t>
            </a:r>
          </a:p>
          <a:p>
            <a:pPr algn="just">
              <a:spcAft>
                <a:spcPts val="600"/>
              </a:spcAft>
            </a:pPr>
            <a:r>
              <a:rPr lang="en-US" sz="1000" b="0">
                <a:latin typeface="Calibri" pitchFamily="34" charset="0"/>
              </a:rPr>
              <a:t>Rizwan Khalid of Bristol University.</a:t>
            </a:r>
          </a:p>
          <a:p>
            <a:pPr algn="just">
              <a:spcAft>
                <a:spcPts val="600"/>
              </a:spcAft>
            </a:pPr>
            <a:r>
              <a:rPr lang="en-US" sz="1000" b="0">
                <a:latin typeface="Calibri" pitchFamily="34" charset="0"/>
              </a:rPr>
              <a:t>Gregory N.G. &amp; Wotton S.B. (1990). Effect of stunning on spontaneous physical activity and evoked activity in the brain. British Poultry Science. 31: 215-220.</a:t>
            </a:r>
          </a:p>
          <a:p>
            <a:pPr algn="just">
              <a:spcAft>
                <a:spcPts val="600"/>
              </a:spcAft>
            </a:pPr>
            <a:r>
              <a:rPr lang="en-US" sz="1000" b="0">
                <a:latin typeface="Calibri" pitchFamily="34" charset="0"/>
              </a:rPr>
              <a:t>Gregory, N. G., and S. B. Wotton (1987). Effect of electrical stunning on the electroencephalogram in chickens. Br. Vet. J.: 143, 175-183.</a:t>
            </a:r>
          </a:p>
          <a:p>
            <a:pPr algn="just">
              <a:spcAft>
                <a:spcPts val="600"/>
              </a:spcAft>
            </a:pPr>
            <a:r>
              <a:rPr lang="en-US" sz="1000" b="0">
                <a:latin typeface="Calibri" pitchFamily="34" charset="0"/>
              </a:rPr>
              <a:t>S. Prinz, G. Van Oijen, F. Ehinger, A. Coenen and W. Bessei (2010). Electroencephalograms and physical reflexes of broilers after electrical waterbath stunning using an alternating current. Poult Sci. 89:1265-1274. </a:t>
            </a:r>
          </a:p>
          <a:p>
            <a:pPr algn="just">
              <a:spcAft>
                <a:spcPts val="600"/>
              </a:spcAft>
            </a:pPr>
            <a:r>
              <a:rPr lang="en-US" sz="1000" b="0">
                <a:latin typeface="Calibri" pitchFamily="34" charset="0"/>
              </a:rPr>
              <a:t>Kettlewell, P.J. and Hallworth R.N. (1990). Review paper, Electrical stunning of chickens. J. agric. Engng Res. 47, 139-151.</a:t>
            </a:r>
          </a:p>
          <a:p>
            <a:pPr algn="just">
              <a:spcAft>
                <a:spcPts val="600"/>
              </a:spcAft>
            </a:pPr>
            <a:r>
              <a:rPr lang="en-US" sz="1000" b="0">
                <a:latin typeface="Calibri" pitchFamily="34" charset="0"/>
              </a:rPr>
              <a:t>M. Mouchoniere` RE, G. Le Pottier, and X. Fernandez (1999). The Effect of Current Frequency During Waterbath Stunning on the Physical Recovery and Rate and Extent of Bleed Out in Turkeys. Poultry Science 77:485–489. </a:t>
            </a:r>
          </a:p>
          <a:p>
            <a:pPr algn="just">
              <a:spcAft>
                <a:spcPts val="600"/>
              </a:spcAft>
            </a:pPr>
            <a:r>
              <a:rPr lang="en-US" sz="1000" b="0">
                <a:latin typeface="Calibri" pitchFamily="34" charset="0"/>
              </a:rPr>
              <a:t>Regulations:  Council regulations (EC) No 1099/2009 of 24 September 2009 on the protection of animals at the time of killing. Official Journal of the European Union. </a:t>
            </a:r>
            <a:r>
              <a:rPr lang="en-US" sz="1000" b="0" u="sng">
                <a:latin typeface="Calibri" pitchFamily="34" charset="0"/>
                <a:hlinkClick r:id="rId2"/>
              </a:rPr>
              <a:t>http://eur-lex.europa.eu/JOHtml.do?uri=OJ:L:2011:040:SOM:EN:HTML</a:t>
            </a:r>
            <a:r>
              <a:rPr lang="en-US" sz="1000" b="0">
                <a:latin typeface="Calibri" pitchFamily="34" charset="0"/>
              </a:rPr>
              <a:t> </a:t>
            </a:r>
          </a:p>
          <a:p>
            <a:pPr algn="just">
              <a:spcAft>
                <a:spcPts val="600"/>
              </a:spcAft>
            </a:pPr>
            <a:r>
              <a:rPr lang="en-US" sz="1000" b="0">
                <a:latin typeface="Calibri" pitchFamily="34" charset="0"/>
              </a:rPr>
              <a:t>Gregory, N. G., L. J. Wilkins, and S. B. Wotton, (1991). Effect of electrical stunning frequency on ventricular fibrillation, downgrading and broken bones in broilers, hens and quails. Br. Vet. J. 147:71–77.</a:t>
            </a:r>
          </a:p>
          <a:p>
            <a:pPr algn="just">
              <a:spcAft>
                <a:spcPts val="600"/>
              </a:spcAft>
            </a:pPr>
            <a:r>
              <a:rPr lang="en-US" sz="1000" b="0">
                <a:latin typeface="Calibri" pitchFamily="34" charset="0"/>
              </a:rPr>
              <a:t>Sayda A. M. Ali, Hyder O. Abdalla, and Ibrahim M. Mahgoub: Effect of slaughtering methods on the keeping quality of broilers chickens meat (email: </a:t>
            </a:r>
            <a:r>
              <a:rPr lang="en-US" sz="1000" b="0" u="sng">
                <a:latin typeface="Calibri" pitchFamily="34" charset="0"/>
                <a:hlinkClick r:id="rId3"/>
              </a:rPr>
              <a:t>saydamhmmd@yahoo.com</a:t>
            </a:r>
            <a:r>
              <a:rPr lang="en-US" sz="1000" b="0">
                <a:latin typeface="Calibri" pitchFamily="34" charset="0"/>
              </a:rPr>
              <a:t>)</a:t>
            </a:r>
          </a:p>
          <a:p>
            <a:pPr algn="just">
              <a:spcAft>
                <a:spcPts val="600"/>
              </a:spcAft>
            </a:pPr>
            <a:r>
              <a:rPr lang="en-US" sz="1000" b="0">
                <a:latin typeface="Calibri" pitchFamily="34" charset="0"/>
              </a:rPr>
              <a:t>Zabh Halal VS. Stunning Method, By:  Dr Jawad Hidmi (PhD)</a:t>
            </a:r>
          </a:p>
          <a:p>
            <a:pPr algn="just"/>
            <a:r>
              <a:rPr lang="en-US" sz="1000" b="0">
                <a:latin typeface="Calibri" pitchFamily="34" charset="0"/>
                <a:hlinkClick r:id="rId4"/>
              </a:rPr>
              <a:t>http://azkahalal.files.wordpress.com/2013/02/arabic_version_of_halal_culture_presentation_2013.pdf</a:t>
            </a:r>
            <a:endParaRPr lang="ar-KW" sz="1000" b="0">
              <a:latin typeface="Calibri" pitchFamily="34" charset="0"/>
              <a:cs typeface="Times New Roman" pitchFamily="18" charset="0"/>
            </a:endParaRPr>
          </a:p>
          <a:p>
            <a:pPr algn="just"/>
            <a:r>
              <a:rPr lang="en-US" sz="1000" b="0">
                <a:latin typeface="Calibri" pitchFamily="34" charset="0"/>
                <a:hlinkClick r:id="rId5"/>
              </a:rPr>
              <a:t>http://azkahalal.files.wordpress.com/2012/06/gimdes-2012_dr-hani-al-mazeedi1.pdf</a:t>
            </a:r>
            <a:endParaRPr lang="ar-KW" sz="1000" b="0">
              <a:latin typeface="Calibri" pitchFamily="34" charset="0"/>
            </a:endParaRPr>
          </a:p>
          <a:p>
            <a:pPr algn="just"/>
            <a:r>
              <a:rPr lang="en-US" sz="1000" b="0">
                <a:latin typeface="Calibri" pitchFamily="34" charset="0"/>
                <a:hlinkClick r:id="rId6"/>
              </a:rPr>
              <a:t>http://www.asidcom.org/IMG/pdf/L20-_Hani_M-_Al-Mazeedi_Arabic_English_2.pdf</a:t>
            </a:r>
            <a:endParaRPr lang="ar-KW" sz="1000" b="0">
              <a:latin typeface="Calibri" pitchFamily="34" charset="0"/>
            </a:endParaRPr>
          </a:p>
          <a:p>
            <a:pPr algn="just"/>
            <a:r>
              <a:rPr lang="en-US" sz="1000" b="0">
                <a:latin typeface="Calibri" pitchFamily="34" charset="0"/>
                <a:hlinkClick r:id="rId7"/>
              </a:rPr>
              <a:t>http://www.asidcom.org/IMG/pdf/L1-_Darhim_Dali_Hashsim.pdf</a:t>
            </a:r>
            <a:endParaRPr lang="ar-KW" sz="1000" b="0">
              <a:latin typeface="Calibri" pitchFamily="34" charset="0"/>
            </a:endParaRPr>
          </a:p>
          <a:p>
            <a:pPr algn="just"/>
            <a:r>
              <a:rPr lang="en-US" sz="1000" b="0">
                <a:latin typeface="Calibri" pitchFamily="34" charset="0"/>
                <a:hlinkClick r:id="rId8"/>
              </a:rPr>
              <a:t>http://www.asidcom.org/IMG/pdf/L26-_Dr-_Irfan_Sungkar.pdf</a:t>
            </a:r>
            <a:endParaRPr lang="ar-KW" sz="1000" b="0">
              <a:latin typeface="Calibri" pitchFamily="34" charset="0"/>
            </a:endParaRPr>
          </a:p>
          <a:p>
            <a:pPr algn="just"/>
            <a:r>
              <a:rPr lang="en-US" sz="1000" b="0">
                <a:latin typeface="Calibri" pitchFamily="34" charset="0"/>
                <a:hlinkClick r:id="rId9"/>
              </a:rPr>
              <a:t>http://azkahalal.files.wordpress.com/2014/05/kisr-halal-2014-mariam-abdulatif.pdf</a:t>
            </a:r>
            <a:endParaRPr lang="en-US" sz="1000" b="0">
              <a:latin typeface="Calibri" pitchFamily="34" charset="0"/>
            </a:endParaRPr>
          </a:p>
          <a:p>
            <a:pPr algn="just"/>
            <a:r>
              <a:rPr lang="en-US" sz="1000" b="0">
                <a:latin typeface="Calibri" pitchFamily="34" charset="0"/>
                <a:hlinkClick r:id="rId10"/>
              </a:rPr>
              <a:t>https://en.wikipedia.org/wiki/Cooking_with_alcohol</a:t>
            </a:r>
            <a:endParaRPr lang="en-US" sz="1000" b="0">
              <a:latin typeface="Calibri" pitchFamily="34" charset="0"/>
            </a:endParaRPr>
          </a:p>
          <a:p>
            <a:pPr algn="just"/>
            <a:r>
              <a:rPr lang="en-US" sz="1000" b="0">
                <a:latin typeface="Calibri" pitchFamily="34" charset="0"/>
              </a:rPr>
              <a:t>https://www.nal.usda.gov/sites/default/files/fnic_uploads/Alcohol-Retention.pdf</a:t>
            </a:r>
          </a:p>
          <a:p>
            <a:pPr algn="just"/>
            <a:r>
              <a:rPr lang="en-US" sz="1000" b="0">
                <a:latin typeface="Calibri" pitchFamily="34" charset="0"/>
              </a:rPr>
              <a:t>Effects of slaughter method on carcass and meat characteristics in the meat of cattle and sheep, Dr M.Haluk ANIL, http://www.eblex.org.uk/wp/wp-content/uploads/2013/04/slaughter_and_meat_quality_feb_2012-final-report.pdf </a:t>
            </a:r>
          </a:p>
          <a:p>
            <a:pPr algn="just"/>
            <a:r>
              <a:rPr lang="en-US" sz="1000" b="0">
                <a:latin typeface="Calibri" pitchFamily="34" charset="0"/>
              </a:rPr>
              <a:t>Private conversations</a:t>
            </a:r>
          </a:p>
          <a:p>
            <a:pPr algn="just"/>
            <a:r>
              <a:rPr lang="en-US" sz="1000" b="0">
                <a:solidFill>
                  <a:srgbClr val="00B0F0"/>
                </a:solidFill>
                <a:latin typeface="Calibri" pitchFamily="34" charset="0"/>
              </a:rPr>
              <a:t>https://lagrima.com/blogs/news/10179737-is-there-alcohol-left-after-i-bake-with-vanilla-extract</a:t>
            </a:r>
          </a:p>
        </p:txBody>
      </p:sp>
      <p:sp>
        <p:nvSpPr>
          <p:cNvPr id="80899" name="Rectangle 1"/>
          <p:cNvSpPr>
            <a:spLocks noChangeArrowheads="1"/>
          </p:cNvSpPr>
          <p:nvPr/>
        </p:nvSpPr>
        <p:spPr bwMode="auto">
          <a:xfrm>
            <a:off x="247650" y="5816600"/>
            <a:ext cx="8515350" cy="508000"/>
          </a:xfrm>
          <a:prstGeom prst="rect">
            <a:avLst/>
          </a:prstGeom>
          <a:noFill/>
          <a:ln w="9525">
            <a:noFill/>
            <a:miter lim="800000"/>
            <a:headEnd/>
            <a:tailEnd/>
          </a:ln>
        </p:spPr>
        <p:txBody>
          <a:bodyPr>
            <a:spAutoFit/>
          </a:bodyPr>
          <a:lstStyle/>
          <a:p>
            <a:pPr algn="just" rtl="1">
              <a:spcAft>
                <a:spcPts val="600"/>
              </a:spcAft>
            </a:pPr>
            <a:r>
              <a:rPr lang="ar-KW" sz="1100" b="0">
                <a:latin typeface="Calibri" pitchFamily="34" charset="0"/>
              </a:rPr>
              <a:t>البخاري : الشركة (2488) , ومسلم : الأضاحي (1968), والترمذي: الأحكام والفوائد (1491), والنسائي: الضحايا (4410), وأبو داود: الضحايا (2821), وأحمد (3/463</a:t>
            </a:r>
            <a:r>
              <a:rPr lang="en-US" sz="1100" b="0">
                <a:latin typeface="Calibri" pitchFamily="34" charset="0"/>
              </a:rPr>
              <a:t>.(</a:t>
            </a:r>
          </a:p>
          <a:p>
            <a:pPr algn="just" rtl="1">
              <a:spcAft>
                <a:spcPts val="600"/>
              </a:spcAft>
            </a:pPr>
            <a:r>
              <a:rPr lang="ar-KW" sz="1100" b="0">
                <a:latin typeface="Calibri" pitchFamily="34" charset="0"/>
              </a:rPr>
              <a:t>الموسوعة الفقهية، الجزء التاسع والثلاثون، ص 324، وزارة الأوقاف والشئون الإسلامية، دولة الكويت.</a:t>
            </a:r>
            <a:r>
              <a:rPr lang="ar-KW" sz="1100" b="0" baseline="30000">
                <a:latin typeface="Calibri" pitchFamily="34" charset="0"/>
              </a:rPr>
              <a:t> </a:t>
            </a:r>
            <a:endParaRPr lang="en-US" sz="1100" b="0">
              <a:latin typeface="Calibri"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8" descr="http://www.trekzone.ca/files/images/GreenAppleFacts.jpg"/>
          <p:cNvPicPr>
            <a:picLocks noChangeAspect="1" noChangeArrowheads="1"/>
          </p:cNvPicPr>
          <p:nvPr/>
        </p:nvPicPr>
        <p:blipFill>
          <a:blip r:embed="rId2"/>
          <a:srcRect/>
          <a:stretch>
            <a:fillRect/>
          </a:stretch>
        </p:blipFill>
        <p:spPr bwMode="auto">
          <a:xfrm>
            <a:off x="552450" y="844550"/>
            <a:ext cx="2054225" cy="1752600"/>
          </a:xfrm>
          <a:prstGeom prst="rect">
            <a:avLst/>
          </a:prstGeom>
          <a:noFill/>
          <a:ln w="9525">
            <a:noFill/>
            <a:miter lim="800000"/>
            <a:headEnd/>
            <a:tailEnd/>
          </a:ln>
        </p:spPr>
      </p:pic>
      <p:pic>
        <p:nvPicPr>
          <p:cNvPr id="81923" name="Picture 10" descr="4"/>
          <p:cNvPicPr>
            <a:picLocks noChangeAspect="1" noChangeArrowheads="1"/>
          </p:cNvPicPr>
          <p:nvPr/>
        </p:nvPicPr>
        <p:blipFill>
          <a:blip r:embed="rId3"/>
          <a:srcRect/>
          <a:stretch>
            <a:fillRect/>
          </a:stretch>
        </p:blipFill>
        <p:spPr bwMode="auto">
          <a:xfrm>
            <a:off x="4057650" y="6350"/>
            <a:ext cx="5448300" cy="6845300"/>
          </a:xfrm>
          <a:prstGeom prst="rect">
            <a:avLst/>
          </a:prstGeom>
          <a:noFill/>
          <a:ln w="28575">
            <a:noFill/>
            <a:miter lim="800000"/>
            <a:headEnd/>
            <a:tailEnd/>
          </a:ln>
        </p:spPr>
      </p:pic>
      <p:sp>
        <p:nvSpPr>
          <p:cNvPr id="81924" name="Text Box 4"/>
          <p:cNvSpPr txBox="1">
            <a:spLocks noChangeArrowheads="1"/>
          </p:cNvSpPr>
          <p:nvPr/>
        </p:nvSpPr>
        <p:spPr bwMode="auto">
          <a:xfrm>
            <a:off x="214306" y="2574925"/>
            <a:ext cx="3429000" cy="708025"/>
          </a:xfrm>
          <a:prstGeom prst="rect">
            <a:avLst/>
          </a:prstGeom>
          <a:noFill/>
          <a:ln w="254000">
            <a:noFill/>
            <a:miter lim="800000"/>
            <a:headEnd/>
            <a:tailEnd/>
          </a:ln>
        </p:spPr>
        <p:txBody>
          <a:bodyPr>
            <a:spAutoFit/>
          </a:bodyPr>
          <a:lstStyle/>
          <a:p>
            <a:pPr algn="ctr" rtl="1"/>
            <a:r>
              <a:rPr lang="ar-SA" sz="2000" dirty="0">
                <a:solidFill>
                  <a:srgbClr val="0070C0"/>
                </a:solidFill>
                <a:latin typeface="Calibri" pitchFamily="34" charset="0"/>
                <a:ea typeface="MS PGothic" pitchFamily="34" charset="-128"/>
                <a:cs typeface="Simplified Arabic" pitchFamily="18" charset="-78"/>
              </a:rPr>
              <a:t>سبحنك اللهم وبحمدك أشهد أن لا إله إلا أنت، أستغفرك وأتوب إليك</a:t>
            </a:r>
            <a:endParaRPr lang="en-US" sz="2000" dirty="0">
              <a:solidFill>
                <a:srgbClr val="0070C0"/>
              </a:solidFill>
              <a:latin typeface="Calibri" pitchFamily="34" charset="0"/>
              <a:ea typeface="MS PGothic" pitchFamily="34" charset="-128"/>
              <a:cs typeface="Calibri" pitchFamily="34" charset="0"/>
            </a:endParaRPr>
          </a:p>
        </p:txBody>
      </p:sp>
      <p:sp>
        <p:nvSpPr>
          <p:cNvPr id="81926" name="Text Box 79"/>
          <p:cNvSpPr txBox="1">
            <a:spLocks noChangeArrowheads="1"/>
          </p:cNvSpPr>
          <p:nvPr/>
        </p:nvSpPr>
        <p:spPr bwMode="auto">
          <a:xfrm>
            <a:off x="152400" y="4251325"/>
            <a:ext cx="3752850" cy="646113"/>
          </a:xfrm>
          <a:prstGeom prst="rect">
            <a:avLst/>
          </a:prstGeom>
          <a:noFill/>
          <a:ln w="76200">
            <a:noFill/>
            <a:miter lim="800000"/>
            <a:headEnd/>
            <a:tailEnd/>
          </a:ln>
        </p:spPr>
        <p:txBody>
          <a:bodyPr>
            <a:spAutoFit/>
          </a:bodyPr>
          <a:lstStyle/>
          <a:p>
            <a:pPr algn="ctr" rtl="1"/>
            <a:r>
              <a:rPr lang="ar-KW">
                <a:solidFill>
                  <a:srgbClr val="0070C0"/>
                </a:solidFill>
                <a:latin typeface="Calibri" pitchFamily="34" charset="0"/>
                <a:ea typeface="MS PGothic" pitchFamily="34" charset="-128"/>
                <a:cs typeface="Simplified Arabic" pitchFamily="18" charset="-78"/>
              </a:rPr>
              <a:t>د. هاني منصور المزيدي </a:t>
            </a:r>
          </a:p>
          <a:p>
            <a:pPr algn="ctr"/>
            <a:r>
              <a:rPr lang="ar-KW">
                <a:solidFill>
                  <a:srgbClr val="0070C0"/>
                </a:solidFill>
                <a:latin typeface="Calibri" pitchFamily="34" charset="0"/>
                <a:ea typeface="MS PGothic" pitchFamily="34" charset="-128"/>
                <a:cs typeface="Simplified Arabic" pitchFamily="18" charset="-78"/>
              </a:rPr>
              <a:t>مع الأخ أمجد محبوب في أستراليا سنة 1981</a:t>
            </a:r>
            <a:endParaRPr lang="en-US">
              <a:solidFill>
                <a:srgbClr val="0070C0"/>
              </a:solidFill>
              <a:latin typeface="Calibri" pitchFamily="34" charset="0"/>
              <a:ea typeface="MS PGothic" pitchFamily="34" charset="-128"/>
              <a:cs typeface="Calibri" pitchFamily="34" charset="0"/>
            </a:endParaRPr>
          </a:p>
        </p:txBody>
      </p:sp>
      <p:sp>
        <p:nvSpPr>
          <p:cNvPr id="81927" name="Rectangle 8"/>
          <p:cNvSpPr>
            <a:spLocks noChangeArrowheads="1"/>
          </p:cNvSpPr>
          <p:nvPr/>
        </p:nvSpPr>
        <p:spPr bwMode="auto">
          <a:xfrm>
            <a:off x="152400" y="5187950"/>
            <a:ext cx="3505200" cy="923925"/>
          </a:xfrm>
          <a:prstGeom prst="rect">
            <a:avLst/>
          </a:prstGeom>
          <a:noFill/>
          <a:ln w="9525">
            <a:noFill/>
            <a:miter lim="800000"/>
            <a:headEnd/>
            <a:tailEnd/>
          </a:ln>
        </p:spPr>
        <p:txBody>
          <a:bodyPr>
            <a:spAutoFit/>
          </a:bodyPr>
          <a:lstStyle/>
          <a:p>
            <a:r>
              <a:rPr lang="en-US">
                <a:solidFill>
                  <a:srgbClr val="0070C0"/>
                </a:solidFill>
                <a:latin typeface="Calibri" pitchFamily="34" charset="0"/>
                <a:ea typeface="MS PGothic" pitchFamily="34" charset="-128"/>
                <a:cs typeface="Calibri" pitchFamily="34" charset="0"/>
              </a:rPr>
              <a:t>Dr. Hani Mansour Al-Mazeedi</a:t>
            </a:r>
          </a:p>
          <a:p>
            <a:pPr algn="ctr"/>
            <a:r>
              <a:rPr lang="en-US">
                <a:solidFill>
                  <a:srgbClr val="0070C0"/>
                </a:solidFill>
                <a:latin typeface="Calibri" pitchFamily="34" charset="0"/>
                <a:ea typeface="MS PGothic" pitchFamily="34" charset="-128"/>
                <a:cs typeface="Calibri" pitchFamily="34" charset="0"/>
              </a:rPr>
              <a:t>With brother Amjad Mahboob in Australia in 1981</a:t>
            </a:r>
          </a:p>
        </p:txBody>
      </p:sp>
      <p:sp>
        <p:nvSpPr>
          <p:cNvPr id="81928" name="Title 1"/>
          <p:cNvSpPr txBox="1">
            <a:spLocks/>
          </p:cNvSpPr>
          <p:nvPr/>
        </p:nvSpPr>
        <p:spPr bwMode="auto">
          <a:xfrm>
            <a:off x="-57150" y="82550"/>
            <a:ext cx="3810000" cy="762000"/>
          </a:xfrm>
          <a:prstGeom prst="rect">
            <a:avLst/>
          </a:prstGeom>
          <a:noFill/>
          <a:ln w="9525">
            <a:noFill/>
            <a:miter lim="800000"/>
            <a:headEnd/>
            <a:tailEnd/>
          </a:ln>
        </p:spPr>
        <p:txBody>
          <a:bodyPr/>
          <a:lstStyle/>
          <a:p>
            <a:pPr algn="ctr"/>
            <a:r>
              <a:rPr lang="en-US" sz="2000">
                <a:latin typeface="Calibri" pitchFamily="34" charset="0"/>
                <a:ea typeface="MS PGothic" pitchFamily="34" charset="-128"/>
              </a:rPr>
              <a:t>Thank You for your kind attention</a:t>
            </a:r>
            <a:endParaRPr lang="en-US" sz="2000">
              <a:latin typeface="Calibri" pitchFamily="34" charset="0"/>
              <a:ea typeface="MS PGothic" pitchFamily="34" charset="-128"/>
              <a:cs typeface="Calibri" pitchFamily="34" charset="0"/>
            </a:endParaRPr>
          </a:p>
        </p:txBody>
      </p:sp>
      <p:sp>
        <p:nvSpPr>
          <p:cNvPr id="9" name="Rectangle 8"/>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 y="0"/>
            <a:ext cx="92964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19" name="Rectangle 3"/>
          <p:cNvSpPr>
            <a:spLocks noChangeArrowheads="1"/>
          </p:cNvSpPr>
          <p:nvPr/>
        </p:nvSpPr>
        <p:spPr bwMode="auto">
          <a:xfrm>
            <a:off x="757238" y="2524125"/>
            <a:ext cx="7620000" cy="1200150"/>
          </a:xfrm>
          <a:prstGeom prst="rect">
            <a:avLst/>
          </a:prstGeom>
          <a:noFill/>
          <a:ln w="9525">
            <a:noFill/>
            <a:miter lim="800000"/>
            <a:headEnd/>
            <a:tailEnd/>
          </a:ln>
        </p:spPr>
        <p:txBody>
          <a:bodyPr>
            <a:spAutoFit/>
          </a:bodyPr>
          <a:lstStyle/>
          <a:p>
            <a:r>
              <a:rPr lang="en-US" sz="7200" b="0">
                <a:solidFill>
                  <a:schemeClr val="bg1"/>
                </a:solidFill>
                <a:latin typeface="Calibri" pitchFamily="34" charset="0"/>
              </a:rPr>
              <a:t>Why is this subject?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lal Sciences Academy - Transparency.png"/>
          <p:cNvPicPr>
            <a:picLocks noChangeAspect="1"/>
          </p:cNvPicPr>
          <p:nvPr/>
        </p:nvPicPr>
        <p:blipFill>
          <a:blip r:embed="rId2" cstate="print"/>
          <a:stretch>
            <a:fillRect/>
          </a:stretch>
        </p:blipFill>
        <p:spPr>
          <a:xfrm>
            <a:off x="2122637" y="1164202"/>
            <a:ext cx="4752000" cy="1516890"/>
          </a:xfrm>
          <a:prstGeom prst="rect">
            <a:avLst/>
          </a:prstGeom>
        </p:spPr>
      </p:pic>
      <p:sp>
        <p:nvSpPr>
          <p:cNvPr id="8" name="TextBox 4"/>
          <p:cNvSpPr txBox="1"/>
          <p:nvPr/>
        </p:nvSpPr>
        <p:spPr>
          <a:xfrm>
            <a:off x="1622571" y="4220182"/>
            <a:ext cx="589885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smtClean="0"/>
              <a:t>www.HalalEA.com</a:t>
            </a:r>
          </a:p>
          <a:p>
            <a:pPr algn="ctr"/>
            <a:endParaRPr lang="en-IN" dirty="0" smtClean="0"/>
          </a:p>
          <a:p>
            <a:pPr algn="ctr"/>
            <a:r>
              <a:rPr lang="en-IN" dirty="0" smtClean="0"/>
              <a:t>Trademarks, icons, images belong to their respective owners.</a:t>
            </a:r>
            <a:endParaRPr lang="en-IN" dirty="0"/>
          </a:p>
        </p:txBody>
      </p:sp>
      <p:sp>
        <p:nvSpPr>
          <p:cNvPr id="9" name="TextBox 12"/>
          <p:cNvSpPr txBox="1"/>
          <p:nvPr/>
        </p:nvSpPr>
        <p:spPr>
          <a:xfrm>
            <a:off x="3408521" y="5432188"/>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533400" y="685800"/>
            <a:ext cx="8305800" cy="4279900"/>
          </a:xfrm>
          <a:prstGeom prst="rect">
            <a:avLst/>
          </a:prstGeom>
          <a:noFill/>
          <a:ln w="9525">
            <a:noFill/>
            <a:miter lim="800000"/>
            <a:headEnd/>
            <a:tailEnd/>
          </a:ln>
        </p:spPr>
        <p:txBody>
          <a:bodyPr>
            <a:spAutoFit/>
          </a:bodyPr>
          <a:lstStyle/>
          <a:p>
            <a:pPr marL="457200" indent="-457200" algn="just">
              <a:lnSpc>
                <a:spcPct val="200000"/>
              </a:lnSpc>
              <a:buFont typeface="Courier New" pitchFamily="49" charset="0"/>
              <a:buChar char="o"/>
            </a:pPr>
            <a:r>
              <a:rPr lang="en-US" sz="2800" b="0">
                <a:latin typeface="Calibri" pitchFamily="34" charset="0"/>
              </a:rPr>
              <a:t>The main reason why this topic is being presented because there are individuals who believe that scriptures doctrine have nothing to do with the safety of food and non-food products such as “Halal” and “Kosher” products.</a:t>
            </a:r>
          </a:p>
        </p:txBody>
      </p:sp>
      <p:sp>
        <p:nvSpPr>
          <p:cNvPr id="3" name="Rectangle 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3996</Words>
  <Application>Microsoft Office PowerPoint</Application>
  <PresentationFormat>On-screen Show (4:3)</PresentationFormat>
  <Paragraphs>297</Paragraphs>
  <Slides>80</Slides>
  <Notes>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Slide 1</vt:lpstr>
      <vt:lpstr>" In The Name of Allah, The Most Beneficent, The Most Merciful"   Food safety in Halal/religious food and non-food products  By: Dr. Hani M. Al-Mazeedi</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19</cp:revision>
  <dcterms:created xsi:type="dcterms:W3CDTF">2018-03-23T13:26:30Z</dcterms:created>
  <dcterms:modified xsi:type="dcterms:W3CDTF">2019-07-03T12:20:34Z</dcterms:modified>
</cp:coreProperties>
</file>